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1" r:id="rId2"/>
    <p:sldId id="2562" r:id="rId3"/>
    <p:sldId id="2563" r:id="rId4"/>
    <p:sldId id="2564" r:id="rId5"/>
    <p:sldId id="2565" r:id="rId6"/>
    <p:sldId id="2567" r:id="rId7"/>
    <p:sldId id="25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covering Guest Dissatisfaction: Theme Analysis of Negative Cruise Feedback" id="{08C560CD-6585-4609-9546-3396E50A4BCE}">
          <p14:sldIdLst>
            <p14:sldId id="2561"/>
            <p14:sldId id="2562"/>
            <p14:sldId id="2563"/>
            <p14:sldId id="2564"/>
            <p14:sldId id="2565"/>
            <p14:sldId id="2567"/>
          </p14:sldIdLst>
        </p14:section>
        <p14:section name="Conclusion" id="{321E3ABD-5E1B-4CA2-9935-61CA0D0D9ACF}">
          <p14:sldIdLst>
            <p14:sldId id="25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21061-5099-408E-9F5D-8D38049D2638}"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BDBB3E5E-F671-47B3-8916-4F1699D93AB0}">
      <dgm:prSet/>
      <dgm:spPr/>
      <dgm:t>
        <a:bodyPr/>
        <a:lstStyle/>
        <a:p>
          <a:pPr>
            <a:lnSpc>
              <a:spcPct val="100000"/>
            </a:lnSpc>
            <a:defRPr b="1"/>
          </a:pPr>
          <a:r>
            <a:rPr lang="en-US"/>
            <a:t>Luxury Class Complaints</a:t>
          </a:r>
        </a:p>
      </dgm:t>
    </dgm:pt>
    <dgm:pt modelId="{4DDAA959-7B94-4473-80DC-B5874A14B49F}" type="parTrans" cxnId="{870F0E1D-C4C7-469A-BDE6-A545D92EB35D}">
      <dgm:prSet/>
      <dgm:spPr/>
      <dgm:t>
        <a:bodyPr/>
        <a:lstStyle/>
        <a:p>
          <a:endParaRPr lang="en-US"/>
        </a:p>
      </dgm:t>
    </dgm:pt>
    <dgm:pt modelId="{45534B6D-4CD3-4228-AD14-6359A0C46F72}" type="sibTrans" cxnId="{870F0E1D-C4C7-469A-BDE6-A545D92EB35D}">
      <dgm:prSet/>
      <dgm:spPr/>
      <dgm:t>
        <a:bodyPr/>
        <a:lstStyle/>
        <a:p>
          <a:pPr>
            <a:lnSpc>
              <a:spcPct val="100000"/>
            </a:lnSpc>
            <a:defRPr b="1"/>
          </a:pPr>
          <a:endParaRPr lang="en-US"/>
        </a:p>
      </dgm:t>
    </dgm:pt>
    <dgm:pt modelId="{51A27894-34F4-4C82-90E7-1A0DBEC6A624}">
      <dgm:prSet/>
      <dgm:spPr/>
      <dgm:t>
        <a:bodyPr/>
        <a:lstStyle/>
        <a:p>
          <a:pPr>
            <a:lnSpc>
              <a:spcPct val="100000"/>
            </a:lnSpc>
          </a:pPr>
          <a:r>
            <a:rPr lang="en-US"/>
            <a:t>Luxury class guests prioritized issues related to personalized service and attention to detail.</a:t>
          </a:r>
        </a:p>
      </dgm:t>
    </dgm:pt>
    <dgm:pt modelId="{B33C6A81-C0F9-4F21-99AC-567285030D4C}" type="parTrans" cxnId="{44DB6E4B-4046-405F-9ADD-40D29CB0C765}">
      <dgm:prSet/>
      <dgm:spPr/>
      <dgm:t>
        <a:bodyPr/>
        <a:lstStyle/>
        <a:p>
          <a:endParaRPr lang="en-US"/>
        </a:p>
      </dgm:t>
    </dgm:pt>
    <dgm:pt modelId="{9E61F0F1-8B02-4A30-810E-B473DC7FE137}" type="sibTrans" cxnId="{44DB6E4B-4046-405F-9ADD-40D29CB0C765}">
      <dgm:prSet/>
      <dgm:spPr/>
      <dgm:t>
        <a:bodyPr/>
        <a:lstStyle/>
        <a:p>
          <a:endParaRPr lang="en-US"/>
        </a:p>
      </dgm:t>
    </dgm:pt>
    <dgm:pt modelId="{6F4095A5-E76A-459D-9A56-A1069EE5D7E3}">
      <dgm:prSet/>
      <dgm:spPr/>
      <dgm:t>
        <a:bodyPr/>
        <a:lstStyle/>
        <a:p>
          <a:pPr>
            <a:lnSpc>
              <a:spcPct val="100000"/>
            </a:lnSpc>
            <a:defRPr b="1"/>
          </a:pPr>
          <a:r>
            <a:rPr lang="en-US"/>
            <a:t>Budget Class Complaints</a:t>
          </a:r>
        </a:p>
      </dgm:t>
    </dgm:pt>
    <dgm:pt modelId="{B944D256-F7A5-400E-A9ED-A201E9E8E972}" type="parTrans" cxnId="{BF45400D-7692-4797-A7FF-C17E5BF1B299}">
      <dgm:prSet/>
      <dgm:spPr/>
      <dgm:t>
        <a:bodyPr/>
        <a:lstStyle/>
        <a:p>
          <a:endParaRPr lang="en-US"/>
        </a:p>
      </dgm:t>
    </dgm:pt>
    <dgm:pt modelId="{9DB4186E-7783-4558-AC89-0E0779E01415}" type="sibTrans" cxnId="{BF45400D-7692-4797-A7FF-C17E5BF1B299}">
      <dgm:prSet/>
      <dgm:spPr/>
      <dgm:t>
        <a:bodyPr/>
        <a:lstStyle/>
        <a:p>
          <a:pPr>
            <a:lnSpc>
              <a:spcPct val="100000"/>
            </a:lnSpc>
            <a:defRPr b="1"/>
          </a:pPr>
          <a:endParaRPr lang="en-US"/>
        </a:p>
      </dgm:t>
    </dgm:pt>
    <dgm:pt modelId="{48D6AA63-E74D-47CB-85F1-E9DD9BA125D3}">
      <dgm:prSet/>
      <dgm:spPr/>
      <dgm:t>
        <a:bodyPr/>
        <a:lstStyle/>
        <a:p>
          <a:pPr>
            <a:lnSpc>
              <a:spcPct val="100000"/>
            </a:lnSpc>
          </a:pPr>
          <a:r>
            <a:rPr lang="en-US"/>
            <a:t>Budget class passengers emphasized concerns about value for money and cleanliness standards.</a:t>
          </a:r>
        </a:p>
      </dgm:t>
    </dgm:pt>
    <dgm:pt modelId="{93FA578F-8279-4142-B053-60223086773D}" type="parTrans" cxnId="{BF7520CE-B29F-4629-AA90-EC8831ACBFCB}">
      <dgm:prSet/>
      <dgm:spPr/>
      <dgm:t>
        <a:bodyPr/>
        <a:lstStyle/>
        <a:p>
          <a:endParaRPr lang="en-US"/>
        </a:p>
      </dgm:t>
    </dgm:pt>
    <dgm:pt modelId="{2B504055-201D-4977-8494-C74895E3B239}" type="sibTrans" cxnId="{BF7520CE-B29F-4629-AA90-EC8831ACBFCB}">
      <dgm:prSet/>
      <dgm:spPr/>
      <dgm:t>
        <a:bodyPr/>
        <a:lstStyle/>
        <a:p>
          <a:endParaRPr lang="en-US"/>
        </a:p>
      </dgm:t>
    </dgm:pt>
    <dgm:pt modelId="{BE8737CF-F345-442B-8A4B-C97C3445BB6E}">
      <dgm:prSet/>
      <dgm:spPr/>
      <dgm:t>
        <a:bodyPr/>
        <a:lstStyle/>
        <a:p>
          <a:pPr>
            <a:lnSpc>
              <a:spcPct val="100000"/>
            </a:lnSpc>
            <a:defRPr b="1"/>
          </a:pPr>
          <a:r>
            <a:rPr lang="en-US"/>
            <a:t>Targeted Improvements</a:t>
          </a:r>
        </a:p>
      </dgm:t>
    </dgm:pt>
    <dgm:pt modelId="{6DA3F36B-9209-4DC2-BDBB-0A498D256A40}" type="parTrans" cxnId="{2FD1519F-1925-41AF-8630-72997CB043B5}">
      <dgm:prSet/>
      <dgm:spPr/>
      <dgm:t>
        <a:bodyPr/>
        <a:lstStyle/>
        <a:p>
          <a:endParaRPr lang="en-US"/>
        </a:p>
      </dgm:t>
    </dgm:pt>
    <dgm:pt modelId="{FB09C4C5-61FC-4C74-B419-6243949BE88C}" type="sibTrans" cxnId="{2FD1519F-1925-41AF-8630-72997CB043B5}">
      <dgm:prSet/>
      <dgm:spPr/>
      <dgm:t>
        <a:bodyPr/>
        <a:lstStyle/>
        <a:p>
          <a:endParaRPr lang="en-US"/>
        </a:p>
      </dgm:t>
    </dgm:pt>
    <dgm:pt modelId="{04E88B4F-C84C-4017-B7EC-4E07F183E528}">
      <dgm:prSet/>
      <dgm:spPr/>
      <dgm:t>
        <a:bodyPr/>
        <a:lstStyle/>
        <a:p>
          <a:pPr>
            <a:lnSpc>
              <a:spcPct val="100000"/>
            </a:lnSpc>
          </a:pPr>
          <a:r>
            <a:rPr lang="en-US"/>
            <a:t>Recognizing distinct complaint patterns enables tailored improvements and marketing strategies.</a:t>
          </a:r>
        </a:p>
      </dgm:t>
    </dgm:pt>
    <dgm:pt modelId="{0F7204C7-9919-47D6-8856-691CB3C7C983}" type="parTrans" cxnId="{5BA1BB06-ABBA-415C-BC60-D872FB6244D6}">
      <dgm:prSet/>
      <dgm:spPr/>
      <dgm:t>
        <a:bodyPr/>
        <a:lstStyle/>
        <a:p>
          <a:endParaRPr lang="en-US"/>
        </a:p>
      </dgm:t>
    </dgm:pt>
    <dgm:pt modelId="{A00FD1A1-F057-45EF-A453-E2FECC39CDEC}" type="sibTrans" cxnId="{5BA1BB06-ABBA-415C-BC60-D872FB6244D6}">
      <dgm:prSet/>
      <dgm:spPr/>
      <dgm:t>
        <a:bodyPr/>
        <a:lstStyle/>
        <a:p>
          <a:endParaRPr lang="en-US"/>
        </a:p>
      </dgm:t>
    </dgm:pt>
    <dgm:pt modelId="{C4D91ADE-21E6-4048-A87A-EACF7E942015}" type="pres">
      <dgm:prSet presAssocID="{F9721061-5099-408E-9F5D-8D38049D2638}" presName="Root" presStyleCnt="0">
        <dgm:presLayoutVars>
          <dgm:dir/>
          <dgm:resizeHandles val="exact"/>
        </dgm:presLayoutVars>
      </dgm:prSet>
      <dgm:spPr/>
    </dgm:pt>
    <dgm:pt modelId="{D5078E79-21A6-4425-A63C-93CD5C7126AF}" type="pres">
      <dgm:prSet presAssocID="{BDBB3E5E-F671-47B3-8916-4F1699D93AB0}" presName="Composite" presStyleCnt="0"/>
      <dgm:spPr/>
    </dgm:pt>
    <dgm:pt modelId="{041A6AB8-CB55-497B-8006-A9A3DB854780}" type="pres">
      <dgm:prSet presAssocID="{BDBB3E5E-F671-47B3-8916-4F1699D93AB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313" r="29935" b="-3"/>
          <a:stretch/>
        </a:blipFill>
      </dgm:spPr>
      <dgm:extLst>
        <a:ext uri="{E40237B7-FDA0-4F09-8148-C483321AD2D9}">
          <dgm14:cNvPr xmlns:dgm14="http://schemas.microsoft.com/office/drawing/2010/diagram" id="0" name="" descr="Ecstatic businessman celebrates success business conference meeting."/>
        </a:ext>
      </dgm:extLst>
    </dgm:pt>
    <dgm:pt modelId="{C66DEB12-E2B1-429E-8037-0228681F815E}" type="pres">
      <dgm:prSet presAssocID="{BDBB3E5E-F671-47B3-8916-4F1699D93AB0}" presName="Subtitle" presStyleLbl="revTx" presStyleIdx="0" presStyleCnt="6">
        <dgm:presLayoutVars>
          <dgm:chMax val="0"/>
          <dgm:bulletEnabled/>
        </dgm:presLayoutVars>
      </dgm:prSet>
      <dgm:spPr/>
    </dgm:pt>
    <dgm:pt modelId="{211149ED-A892-4C45-B84E-44081816588F}" type="pres">
      <dgm:prSet presAssocID="{BDBB3E5E-F671-47B3-8916-4F1699D93AB0}" presName="Description" presStyleLbl="revTx" presStyleIdx="1" presStyleCnt="6">
        <dgm:presLayoutVars>
          <dgm:bulletEnabled/>
        </dgm:presLayoutVars>
      </dgm:prSet>
      <dgm:spPr/>
    </dgm:pt>
    <dgm:pt modelId="{531A8F52-5FEF-4CA8-9145-6251B44E9E79}" type="pres">
      <dgm:prSet presAssocID="{45534B6D-4CD3-4228-AD14-6359A0C46F72}" presName="sibTrans" presStyleLbl="sibTrans2D1" presStyleIdx="0" presStyleCnt="0"/>
      <dgm:spPr/>
    </dgm:pt>
    <dgm:pt modelId="{5E2A5184-8EA2-42B4-9232-9481D0D0E73F}" type="pres">
      <dgm:prSet presAssocID="{6F4095A5-E76A-459D-9A56-A1069EE5D7E3}" presName="Composite" presStyleCnt="0"/>
      <dgm:spPr/>
    </dgm:pt>
    <dgm:pt modelId="{C6B39D1F-BD71-4841-BDB2-B1F363FE3AAF}" type="pres">
      <dgm:prSet presAssocID="{6F4095A5-E76A-459D-9A56-A1069EE5D7E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6096" r="7152" b="-3"/>
          <a:stretch/>
        </a:blipFill>
      </dgm:spPr>
      <dgm:extLst>
        <a:ext uri="{E40237B7-FDA0-4F09-8148-C483321AD2D9}">
          <dgm14:cNvPr xmlns:dgm14="http://schemas.microsoft.com/office/drawing/2010/diagram" id="0" name="" descr="Train restaurant"/>
        </a:ext>
      </dgm:extLst>
    </dgm:pt>
    <dgm:pt modelId="{13802ECD-827A-46E2-8B04-99A4543CB294}" type="pres">
      <dgm:prSet presAssocID="{6F4095A5-E76A-459D-9A56-A1069EE5D7E3}" presName="Subtitle" presStyleLbl="revTx" presStyleIdx="2" presStyleCnt="6">
        <dgm:presLayoutVars>
          <dgm:chMax val="0"/>
          <dgm:bulletEnabled/>
        </dgm:presLayoutVars>
      </dgm:prSet>
      <dgm:spPr/>
    </dgm:pt>
    <dgm:pt modelId="{A0BABD5D-9C9C-40B4-B7EA-019F2E2F97C4}" type="pres">
      <dgm:prSet presAssocID="{6F4095A5-E76A-459D-9A56-A1069EE5D7E3}" presName="Description" presStyleLbl="revTx" presStyleIdx="3" presStyleCnt="6">
        <dgm:presLayoutVars>
          <dgm:bulletEnabled/>
        </dgm:presLayoutVars>
      </dgm:prSet>
      <dgm:spPr/>
    </dgm:pt>
    <dgm:pt modelId="{38BDA853-1960-4195-9AE1-8E64F66EA291}" type="pres">
      <dgm:prSet presAssocID="{9DB4186E-7783-4558-AC89-0E0779E01415}" presName="sibTrans" presStyleLbl="sibTrans2D1" presStyleIdx="0" presStyleCnt="0"/>
      <dgm:spPr/>
    </dgm:pt>
    <dgm:pt modelId="{F38E5C81-EF92-4CC1-AA69-0D03F0BCEB6B}" type="pres">
      <dgm:prSet presAssocID="{BE8737CF-F345-442B-8A4B-C97C3445BB6E}" presName="Composite" presStyleCnt="0"/>
      <dgm:spPr/>
    </dgm:pt>
    <dgm:pt modelId="{46952BA2-26AA-49C2-9F86-D914F4716414}" type="pres">
      <dgm:prSet presAssocID="{BE8737CF-F345-442B-8A4B-C97C3445BB6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0623" r="12625" b="-3"/>
          <a:stretch/>
        </a:blipFill>
      </dgm:spPr>
      <dgm:extLst>
        <a:ext uri="{E40237B7-FDA0-4F09-8148-C483321AD2D9}">
          <dgm14:cNvPr xmlns:dgm14="http://schemas.microsoft.com/office/drawing/2010/diagram" id="0" name="" descr="Large group of financial advisor business sale team people and helping business customer to find a solution for business and advice financial planning for business investment for people"/>
        </a:ext>
      </dgm:extLst>
    </dgm:pt>
    <dgm:pt modelId="{7C032B84-ED0A-43CE-AF22-25A01CF35CE0}" type="pres">
      <dgm:prSet presAssocID="{BE8737CF-F345-442B-8A4B-C97C3445BB6E}" presName="Subtitle" presStyleLbl="revTx" presStyleIdx="4" presStyleCnt="6">
        <dgm:presLayoutVars>
          <dgm:chMax val="0"/>
          <dgm:bulletEnabled/>
        </dgm:presLayoutVars>
      </dgm:prSet>
      <dgm:spPr/>
    </dgm:pt>
    <dgm:pt modelId="{1D0CF2A2-76A7-456A-BD03-47C3E06CA9FD}" type="pres">
      <dgm:prSet presAssocID="{BE8737CF-F345-442B-8A4B-C97C3445BB6E}" presName="Description" presStyleLbl="revTx" presStyleIdx="5" presStyleCnt="6">
        <dgm:presLayoutVars>
          <dgm:bulletEnabled/>
        </dgm:presLayoutVars>
      </dgm:prSet>
      <dgm:spPr/>
    </dgm:pt>
  </dgm:ptLst>
  <dgm:cxnLst>
    <dgm:cxn modelId="{5BA1BB06-ABBA-415C-BC60-D872FB6244D6}" srcId="{BE8737CF-F345-442B-8A4B-C97C3445BB6E}" destId="{04E88B4F-C84C-4017-B7EC-4E07F183E528}" srcOrd="0" destOrd="0" parTransId="{0F7204C7-9919-47D6-8856-691CB3C7C983}" sibTransId="{A00FD1A1-F057-45EF-A453-E2FECC39CDEC}"/>
    <dgm:cxn modelId="{BF45400D-7692-4797-A7FF-C17E5BF1B299}" srcId="{F9721061-5099-408E-9F5D-8D38049D2638}" destId="{6F4095A5-E76A-459D-9A56-A1069EE5D7E3}" srcOrd="1" destOrd="0" parTransId="{B944D256-F7A5-400E-A9ED-A201E9E8E972}" sibTransId="{9DB4186E-7783-4558-AC89-0E0779E01415}"/>
    <dgm:cxn modelId="{3E77DB0F-5751-4C62-A622-7E83657F6254}" type="presOf" srcId="{48D6AA63-E74D-47CB-85F1-E9DD9BA125D3}" destId="{A0BABD5D-9C9C-40B4-B7EA-019F2E2F97C4}" srcOrd="0" destOrd="0" presId="urn:microsoft.com/office/officeart/2024/3/layout/verticalVisualTextBlock1"/>
    <dgm:cxn modelId="{870F0E1D-C4C7-469A-BDE6-A545D92EB35D}" srcId="{F9721061-5099-408E-9F5D-8D38049D2638}" destId="{BDBB3E5E-F671-47B3-8916-4F1699D93AB0}" srcOrd="0" destOrd="0" parTransId="{4DDAA959-7B94-4473-80DC-B5874A14B49F}" sibTransId="{45534B6D-4CD3-4228-AD14-6359A0C46F72}"/>
    <dgm:cxn modelId="{3B84AE31-561C-4416-8BC8-6AAA7A4A396B}" type="presOf" srcId="{BDBB3E5E-F671-47B3-8916-4F1699D93AB0}" destId="{C66DEB12-E2B1-429E-8037-0228681F815E}" srcOrd="0" destOrd="0" presId="urn:microsoft.com/office/officeart/2024/3/layout/verticalVisualTextBlock1"/>
    <dgm:cxn modelId="{DF194D62-B4F7-4D0D-8FA3-E0260B16D4FE}" type="presOf" srcId="{BE8737CF-F345-442B-8A4B-C97C3445BB6E}" destId="{7C032B84-ED0A-43CE-AF22-25A01CF35CE0}" srcOrd="0" destOrd="0" presId="urn:microsoft.com/office/officeart/2024/3/layout/verticalVisualTextBlock1"/>
    <dgm:cxn modelId="{96FC1E46-B7D8-4E22-B5F6-3D45B5BD572E}" type="presOf" srcId="{F9721061-5099-408E-9F5D-8D38049D2638}" destId="{C4D91ADE-21E6-4048-A87A-EACF7E942015}" srcOrd="0" destOrd="0" presId="urn:microsoft.com/office/officeart/2024/3/layout/verticalVisualTextBlock1"/>
    <dgm:cxn modelId="{44DB6E4B-4046-405F-9ADD-40D29CB0C765}" srcId="{BDBB3E5E-F671-47B3-8916-4F1699D93AB0}" destId="{51A27894-34F4-4C82-90E7-1A0DBEC6A624}" srcOrd="0" destOrd="0" parTransId="{B33C6A81-C0F9-4F21-99AC-567285030D4C}" sibTransId="{9E61F0F1-8B02-4A30-810E-B473DC7FE137}"/>
    <dgm:cxn modelId="{2FD1519F-1925-41AF-8630-72997CB043B5}" srcId="{F9721061-5099-408E-9F5D-8D38049D2638}" destId="{BE8737CF-F345-442B-8A4B-C97C3445BB6E}" srcOrd="2" destOrd="0" parTransId="{6DA3F36B-9209-4DC2-BDBB-0A498D256A40}" sibTransId="{FB09C4C5-61FC-4C74-B419-6243949BE88C}"/>
    <dgm:cxn modelId="{BF7520CE-B29F-4629-AA90-EC8831ACBFCB}" srcId="{6F4095A5-E76A-459D-9A56-A1069EE5D7E3}" destId="{48D6AA63-E74D-47CB-85F1-E9DD9BA125D3}" srcOrd="0" destOrd="0" parTransId="{93FA578F-8279-4142-B053-60223086773D}" sibTransId="{2B504055-201D-4977-8494-C74895E3B239}"/>
    <dgm:cxn modelId="{385456CF-CF88-4DC4-B2C3-C8B74CBB683B}" type="presOf" srcId="{45534B6D-4CD3-4228-AD14-6359A0C46F72}" destId="{531A8F52-5FEF-4CA8-9145-6251B44E9E79}" srcOrd="0" destOrd="0" presId="urn:microsoft.com/office/officeart/2024/3/layout/verticalVisualTextBlock1"/>
    <dgm:cxn modelId="{73EF0ED0-DE1B-4087-99AF-9F0FEAE6CF80}" type="presOf" srcId="{6F4095A5-E76A-459D-9A56-A1069EE5D7E3}" destId="{13802ECD-827A-46E2-8B04-99A4543CB294}" srcOrd="0" destOrd="0" presId="urn:microsoft.com/office/officeart/2024/3/layout/verticalVisualTextBlock1"/>
    <dgm:cxn modelId="{A6A61CDE-A5EB-4063-9E3E-5D0E88593C49}" type="presOf" srcId="{51A27894-34F4-4C82-90E7-1A0DBEC6A624}" destId="{211149ED-A892-4C45-B84E-44081816588F}" srcOrd="0" destOrd="0" presId="urn:microsoft.com/office/officeart/2024/3/layout/verticalVisualTextBlock1"/>
    <dgm:cxn modelId="{7B8D1EE8-BE5A-401E-92CB-FC844605E420}" type="presOf" srcId="{9DB4186E-7783-4558-AC89-0E0779E01415}" destId="{38BDA853-1960-4195-9AE1-8E64F66EA291}" srcOrd="0" destOrd="0" presId="urn:microsoft.com/office/officeart/2024/3/layout/verticalVisualTextBlock1"/>
    <dgm:cxn modelId="{F2891BEC-16D7-472E-A0EC-16E1FBE5D016}" type="presOf" srcId="{04E88B4F-C84C-4017-B7EC-4E07F183E528}" destId="{1D0CF2A2-76A7-456A-BD03-47C3E06CA9FD}" srcOrd="0" destOrd="0" presId="urn:microsoft.com/office/officeart/2024/3/layout/verticalVisualTextBlock1"/>
    <dgm:cxn modelId="{D621920C-3552-4C1E-8368-4D044512EE1E}" type="presParOf" srcId="{C4D91ADE-21E6-4048-A87A-EACF7E942015}" destId="{D5078E79-21A6-4425-A63C-93CD5C7126AF}" srcOrd="0" destOrd="0" presId="urn:microsoft.com/office/officeart/2024/3/layout/verticalVisualTextBlock1"/>
    <dgm:cxn modelId="{737E21B3-6F4C-4DF6-A71E-4EA091909674}" type="presParOf" srcId="{D5078E79-21A6-4425-A63C-93CD5C7126AF}" destId="{041A6AB8-CB55-497B-8006-A9A3DB854780}" srcOrd="0" destOrd="0" presId="urn:microsoft.com/office/officeart/2024/3/layout/verticalVisualTextBlock1"/>
    <dgm:cxn modelId="{6A5B8B04-F23E-4BCC-8B9F-11E5725DE644}" type="presParOf" srcId="{D5078E79-21A6-4425-A63C-93CD5C7126AF}" destId="{C66DEB12-E2B1-429E-8037-0228681F815E}" srcOrd="1" destOrd="0" presId="urn:microsoft.com/office/officeart/2024/3/layout/verticalVisualTextBlock1"/>
    <dgm:cxn modelId="{C76D575A-29F9-4FCF-BD58-88709BB2EE21}" type="presParOf" srcId="{D5078E79-21A6-4425-A63C-93CD5C7126AF}" destId="{211149ED-A892-4C45-B84E-44081816588F}" srcOrd="2" destOrd="0" presId="urn:microsoft.com/office/officeart/2024/3/layout/verticalVisualTextBlock1"/>
    <dgm:cxn modelId="{35FBB16A-B5EC-482D-A493-F37120FBEEB0}" type="presParOf" srcId="{C4D91ADE-21E6-4048-A87A-EACF7E942015}" destId="{531A8F52-5FEF-4CA8-9145-6251B44E9E79}" srcOrd="1" destOrd="0" presId="urn:microsoft.com/office/officeart/2024/3/layout/verticalVisualTextBlock1"/>
    <dgm:cxn modelId="{F115444D-E6EC-409F-8813-B816FC54D3BE}" type="presParOf" srcId="{C4D91ADE-21E6-4048-A87A-EACF7E942015}" destId="{5E2A5184-8EA2-42B4-9232-9481D0D0E73F}" srcOrd="2" destOrd="0" presId="urn:microsoft.com/office/officeart/2024/3/layout/verticalVisualTextBlock1"/>
    <dgm:cxn modelId="{C9136C50-7F46-4159-B138-A0E85CA70D2D}" type="presParOf" srcId="{5E2A5184-8EA2-42B4-9232-9481D0D0E73F}" destId="{C6B39D1F-BD71-4841-BDB2-B1F363FE3AAF}" srcOrd="0" destOrd="0" presId="urn:microsoft.com/office/officeart/2024/3/layout/verticalVisualTextBlock1"/>
    <dgm:cxn modelId="{240D4C60-07C8-4E4E-B7ED-6DACEBE553BF}" type="presParOf" srcId="{5E2A5184-8EA2-42B4-9232-9481D0D0E73F}" destId="{13802ECD-827A-46E2-8B04-99A4543CB294}" srcOrd="1" destOrd="0" presId="urn:microsoft.com/office/officeart/2024/3/layout/verticalVisualTextBlock1"/>
    <dgm:cxn modelId="{C8F2074E-CD62-482A-AFAF-DF3B3DBA83D8}" type="presParOf" srcId="{5E2A5184-8EA2-42B4-9232-9481D0D0E73F}" destId="{A0BABD5D-9C9C-40B4-B7EA-019F2E2F97C4}" srcOrd="2" destOrd="0" presId="urn:microsoft.com/office/officeart/2024/3/layout/verticalVisualTextBlock1"/>
    <dgm:cxn modelId="{8A4AB483-197E-4456-9FB6-ED8C7F2E1C74}" type="presParOf" srcId="{C4D91ADE-21E6-4048-A87A-EACF7E942015}" destId="{38BDA853-1960-4195-9AE1-8E64F66EA291}" srcOrd="3" destOrd="0" presId="urn:microsoft.com/office/officeart/2024/3/layout/verticalVisualTextBlock1"/>
    <dgm:cxn modelId="{B2553D95-909E-4894-B80C-FF298E4027FB}" type="presParOf" srcId="{C4D91ADE-21E6-4048-A87A-EACF7E942015}" destId="{F38E5C81-EF92-4CC1-AA69-0D03F0BCEB6B}" srcOrd="4" destOrd="0" presId="urn:microsoft.com/office/officeart/2024/3/layout/verticalVisualTextBlock1"/>
    <dgm:cxn modelId="{40A5E3FE-BA18-400D-BD56-B1F3DF86A8B7}" type="presParOf" srcId="{F38E5C81-EF92-4CC1-AA69-0D03F0BCEB6B}" destId="{46952BA2-26AA-49C2-9F86-D914F4716414}" srcOrd="0" destOrd="0" presId="urn:microsoft.com/office/officeart/2024/3/layout/verticalVisualTextBlock1"/>
    <dgm:cxn modelId="{B4EBB651-4207-4E1B-9911-B7096F3ADF57}" type="presParOf" srcId="{F38E5C81-EF92-4CC1-AA69-0D03F0BCEB6B}" destId="{7C032B84-ED0A-43CE-AF22-25A01CF35CE0}" srcOrd="1" destOrd="0" presId="urn:microsoft.com/office/officeart/2024/3/layout/verticalVisualTextBlock1"/>
    <dgm:cxn modelId="{CAF82A53-BBEE-4980-8DB0-BFB7EE857C61}" type="presParOf" srcId="{F38E5C81-EF92-4CC1-AA69-0D03F0BCEB6B}" destId="{1D0CF2A2-76A7-456A-BD03-47C3E06CA9F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73C7A-A0B7-41E8-AB8B-BA1AC4068AE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695D4F8-3914-41C0-9A15-4362560099CD}">
      <dgm:prSet/>
      <dgm:spPr/>
      <dgm:t>
        <a:bodyPr/>
        <a:lstStyle/>
        <a:p>
          <a:pPr>
            <a:lnSpc>
              <a:spcPct val="100000"/>
            </a:lnSpc>
            <a:defRPr b="1"/>
          </a:pPr>
          <a:r>
            <a:rPr lang="en-US"/>
            <a:t>Analyzing Negative Feedback</a:t>
          </a:r>
        </a:p>
      </dgm:t>
    </dgm:pt>
    <dgm:pt modelId="{8A6A67D5-A832-452A-8678-DB91D9CCF37A}" type="parTrans" cxnId="{A7B09BAC-E24A-48C5-A0CC-EC05345D4A50}">
      <dgm:prSet/>
      <dgm:spPr/>
      <dgm:t>
        <a:bodyPr/>
        <a:lstStyle/>
        <a:p>
          <a:endParaRPr lang="en-US"/>
        </a:p>
      </dgm:t>
    </dgm:pt>
    <dgm:pt modelId="{64468BE8-263F-46FD-B6C7-4DC7BA6E999F}" type="sibTrans" cxnId="{A7B09BAC-E24A-48C5-A0CC-EC05345D4A50}">
      <dgm:prSet/>
      <dgm:spPr/>
      <dgm:t>
        <a:bodyPr/>
        <a:lstStyle/>
        <a:p>
          <a:pPr>
            <a:lnSpc>
              <a:spcPct val="100000"/>
            </a:lnSpc>
            <a:defRPr b="1"/>
          </a:pPr>
          <a:endParaRPr lang="en-US"/>
        </a:p>
      </dgm:t>
    </dgm:pt>
    <dgm:pt modelId="{1BC0B1BC-F1E6-4BE2-B93C-CF0A598F7C03}">
      <dgm:prSet/>
      <dgm:spPr/>
      <dgm:t>
        <a:bodyPr/>
        <a:lstStyle/>
        <a:p>
          <a:pPr>
            <a:lnSpc>
              <a:spcPct val="100000"/>
            </a:lnSpc>
          </a:pPr>
          <a:r>
            <a:rPr lang="en-US"/>
            <a:t>Systematic analysis of negative guest feedback helps identify specific areas needing improvement on various ship classes.</a:t>
          </a:r>
        </a:p>
      </dgm:t>
    </dgm:pt>
    <dgm:pt modelId="{CC24354F-E544-42DC-89AC-F0ECC75C9A00}" type="parTrans" cxnId="{2DC11236-F3A5-456A-89C7-A772B41F2FCA}">
      <dgm:prSet/>
      <dgm:spPr/>
      <dgm:t>
        <a:bodyPr/>
        <a:lstStyle/>
        <a:p>
          <a:endParaRPr lang="en-US"/>
        </a:p>
      </dgm:t>
    </dgm:pt>
    <dgm:pt modelId="{296D3BF6-5810-4490-B631-BFC16A1A0FB5}" type="sibTrans" cxnId="{2DC11236-F3A5-456A-89C7-A772B41F2FCA}">
      <dgm:prSet/>
      <dgm:spPr/>
      <dgm:t>
        <a:bodyPr/>
        <a:lstStyle/>
        <a:p>
          <a:endParaRPr lang="en-US"/>
        </a:p>
      </dgm:t>
    </dgm:pt>
    <dgm:pt modelId="{75550421-F1A5-4F5A-9130-ECFDB44B0D4A}">
      <dgm:prSet/>
      <dgm:spPr/>
      <dgm:t>
        <a:bodyPr/>
        <a:lstStyle/>
        <a:p>
          <a:pPr>
            <a:lnSpc>
              <a:spcPct val="100000"/>
            </a:lnSpc>
            <a:defRPr b="1"/>
          </a:pPr>
          <a:r>
            <a:rPr lang="en-US"/>
            <a:t>Tailored Improvements</a:t>
          </a:r>
        </a:p>
      </dgm:t>
    </dgm:pt>
    <dgm:pt modelId="{97392A98-306C-4C29-BDD4-34044C24B3C0}" type="parTrans" cxnId="{823385B0-3F38-43AE-B6FF-87D4F8607974}">
      <dgm:prSet/>
      <dgm:spPr/>
      <dgm:t>
        <a:bodyPr/>
        <a:lstStyle/>
        <a:p>
          <a:endParaRPr lang="en-US"/>
        </a:p>
      </dgm:t>
    </dgm:pt>
    <dgm:pt modelId="{C4616238-CE67-4B82-BD8C-D8C13DA20EF4}" type="sibTrans" cxnId="{823385B0-3F38-43AE-B6FF-87D4F8607974}">
      <dgm:prSet/>
      <dgm:spPr/>
      <dgm:t>
        <a:bodyPr/>
        <a:lstStyle/>
        <a:p>
          <a:pPr>
            <a:lnSpc>
              <a:spcPct val="100000"/>
            </a:lnSpc>
            <a:defRPr b="1"/>
          </a:pPr>
          <a:endParaRPr lang="en-US"/>
        </a:p>
      </dgm:t>
    </dgm:pt>
    <dgm:pt modelId="{4C6ACF04-5A18-4971-B0E2-BC54E89DAEE6}">
      <dgm:prSet/>
      <dgm:spPr/>
      <dgm:t>
        <a:bodyPr/>
        <a:lstStyle/>
        <a:p>
          <a:pPr>
            <a:lnSpc>
              <a:spcPct val="100000"/>
            </a:lnSpc>
          </a:pPr>
          <a:r>
            <a:rPr lang="en-US"/>
            <a:t>Improvement strategies are customized for each ship class to directly address guest concerns effectively.</a:t>
          </a:r>
        </a:p>
      </dgm:t>
    </dgm:pt>
    <dgm:pt modelId="{A977F73E-3293-4061-A95B-7525A7C4DE45}" type="parTrans" cxnId="{CAFE524E-9346-4C51-9CE5-6EEB62925F5D}">
      <dgm:prSet/>
      <dgm:spPr/>
      <dgm:t>
        <a:bodyPr/>
        <a:lstStyle/>
        <a:p>
          <a:endParaRPr lang="en-US"/>
        </a:p>
      </dgm:t>
    </dgm:pt>
    <dgm:pt modelId="{5252BBFC-E1BF-4023-8509-F367C251FCF6}" type="sibTrans" cxnId="{CAFE524E-9346-4C51-9CE5-6EEB62925F5D}">
      <dgm:prSet/>
      <dgm:spPr/>
      <dgm:t>
        <a:bodyPr/>
        <a:lstStyle/>
        <a:p>
          <a:endParaRPr lang="en-US"/>
        </a:p>
      </dgm:t>
    </dgm:pt>
    <dgm:pt modelId="{4DE01C6A-71D7-403C-A9E1-02517E7BF820}">
      <dgm:prSet/>
      <dgm:spPr/>
      <dgm:t>
        <a:bodyPr/>
        <a:lstStyle/>
        <a:p>
          <a:pPr>
            <a:lnSpc>
              <a:spcPct val="100000"/>
            </a:lnSpc>
            <a:defRPr b="1"/>
          </a:pPr>
          <a:r>
            <a:rPr lang="en-US"/>
            <a:t>Enhanced Guest Experience</a:t>
          </a:r>
        </a:p>
      </dgm:t>
    </dgm:pt>
    <dgm:pt modelId="{995CC33D-027D-4F59-B9F7-3A004CA19720}" type="parTrans" cxnId="{7F5486E6-4489-4A4E-91AF-4A10F63AE399}">
      <dgm:prSet/>
      <dgm:spPr/>
      <dgm:t>
        <a:bodyPr/>
        <a:lstStyle/>
        <a:p>
          <a:endParaRPr lang="en-US"/>
        </a:p>
      </dgm:t>
    </dgm:pt>
    <dgm:pt modelId="{D1274538-9A59-453E-91F8-EBF03DBC10EB}" type="sibTrans" cxnId="{7F5486E6-4489-4A4E-91AF-4A10F63AE399}">
      <dgm:prSet/>
      <dgm:spPr/>
      <dgm:t>
        <a:bodyPr/>
        <a:lstStyle/>
        <a:p>
          <a:endParaRPr lang="en-US"/>
        </a:p>
      </dgm:t>
    </dgm:pt>
    <dgm:pt modelId="{CF0E4738-22CF-4DF4-B746-A86D7A4EC628}">
      <dgm:prSet/>
      <dgm:spPr/>
      <dgm:t>
        <a:bodyPr/>
        <a:lstStyle/>
        <a:p>
          <a:pPr>
            <a:lnSpc>
              <a:spcPct val="100000"/>
            </a:lnSpc>
          </a:pPr>
          <a:r>
            <a:rPr lang="en-US"/>
            <a:t>Data-driven enhancements increase guest satisfaction, loyalty, and overall cruise experience quality.</a:t>
          </a:r>
        </a:p>
      </dgm:t>
    </dgm:pt>
    <dgm:pt modelId="{17F72D87-FD20-4E4B-BF55-CCDB03F0C6BD}" type="parTrans" cxnId="{4033D555-BEF8-468F-B7FF-AA06113B4381}">
      <dgm:prSet/>
      <dgm:spPr/>
      <dgm:t>
        <a:bodyPr/>
        <a:lstStyle/>
        <a:p>
          <a:endParaRPr lang="en-US"/>
        </a:p>
      </dgm:t>
    </dgm:pt>
    <dgm:pt modelId="{00956ABE-5D44-491F-89B7-A68876FC8084}" type="sibTrans" cxnId="{4033D555-BEF8-468F-B7FF-AA06113B4381}">
      <dgm:prSet/>
      <dgm:spPr/>
      <dgm:t>
        <a:bodyPr/>
        <a:lstStyle/>
        <a:p>
          <a:endParaRPr lang="en-US"/>
        </a:p>
      </dgm:t>
    </dgm:pt>
    <dgm:pt modelId="{E1FE8BB3-6309-4866-AA80-3003B638E143}" type="pres">
      <dgm:prSet presAssocID="{44973C7A-A0B7-41E8-AB8B-BA1AC4068AE7}" presName="Name0" presStyleCnt="0">
        <dgm:presLayoutVars>
          <dgm:dir/>
          <dgm:resizeHandles val="exact"/>
        </dgm:presLayoutVars>
      </dgm:prSet>
      <dgm:spPr/>
    </dgm:pt>
    <dgm:pt modelId="{4524D5EE-51D3-4CAD-A459-AEFC483A65AA}" type="pres">
      <dgm:prSet presAssocID="{9695D4F8-3914-41C0-9A15-4362560099CD}" presName="compNode" presStyleCnt="0"/>
      <dgm:spPr/>
    </dgm:pt>
    <dgm:pt modelId="{CC348DD8-0FC8-47BB-A6E2-446D1D09FA2A}" type="pres">
      <dgm:prSet presAssocID="{9695D4F8-3914-41C0-9A15-4362560099CD}" presName="pictRect" presStyleLbl="revTx" presStyleIdx="0" presStyleCnt="6">
        <dgm:presLayoutVars>
          <dgm:chMax val="0"/>
          <dgm:bulletEnabled/>
        </dgm:presLayoutVars>
      </dgm:prSet>
      <dgm:spPr/>
    </dgm:pt>
    <dgm:pt modelId="{20D30DAD-329D-4ABC-B923-A7169E9F3895}" type="pres">
      <dgm:prSet presAssocID="{9695D4F8-3914-41C0-9A15-4362560099CD}" presName="textRect" presStyleLbl="revTx" presStyleIdx="1" presStyleCnt="6">
        <dgm:presLayoutVars>
          <dgm:bulletEnabled/>
        </dgm:presLayoutVars>
      </dgm:prSet>
      <dgm:spPr/>
    </dgm:pt>
    <dgm:pt modelId="{AC913C8A-3775-4872-8553-D1095D435BCF}" type="pres">
      <dgm:prSet presAssocID="{64468BE8-263F-46FD-B6C7-4DC7BA6E999F}" presName="sibTrans" presStyleLbl="sibTrans2D1" presStyleIdx="0" presStyleCnt="0"/>
      <dgm:spPr/>
    </dgm:pt>
    <dgm:pt modelId="{020276F5-C28B-4A63-8062-14E26099BB4A}" type="pres">
      <dgm:prSet presAssocID="{75550421-F1A5-4F5A-9130-ECFDB44B0D4A}" presName="compNode" presStyleCnt="0"/>
      <dgm:spPr/>
    </dgm:pt>
    <dgm:pt modelId="{C8469442-0ED6-448A-BCE7-8FCEEFC049B6}" type="pres">
      <dgm:prSet presAssocID="{75550421-F1A5-4F5A-9130-ECFDB44B0D4A}" presName="pictRect" presStyleLbl="revTx" presStyleIdx="2" presStyleCnt="6">
        <dgm:presLayoutVars>
          <dgm:chMax val="0"/>
          <dgm:bulletEnabled/>
        </dgm:presLayoutVars>
      </dgm:prSet>
      <dgm:spPr/>
    </dgm:pt>
    <dgm:pt modelId="{40768DE8-7C5B-4596-9790-893E953DF0B1}" type="pres">
      <dgm:prSet presAssocID="{75550421-F1A5-4F5A-9130-ECFDB44B0D4A}" presName="textRect" presStyleLbl="revTx" presStyleIdx="3" presStyleCnt="6">
        <dgm:presLayoutVars>
          <dgm:bulletEnabled/>
        </dgm:presLayoutVars>
      </dgm:prSet>
      <dgm:spPr/>
    </dgm:pt>
    <dgm:pt modelId="{2E7C81D5-5CCD-48AD-9A0E-ED9B77594601}" type="pres">
      <dgm:prSet presAssocID="{C4616238-CE67-4B82-BD8C-D8C13DA20EF4}" presName="sibTrans" presStyleLbl="sibTrans2D1" presStyleIdx="0" presStyleCnt="0"/>
      <dgm:spPr/>
    </dgm:pt>
    <dgm:pt modelId="{3527637D-2880-4C4E-9C3F-15802464B746}" type="pres">
      <dgm:prSet presAssocID="{4DE01C6A-71D7-403C-A9E1-02517E7BF820}" presName="compNode" presStyleCnt="0"/>
      <dgm:spPr/>
    </dgm:pt>
    <dgm:pt modelId="{F75C463E-E376-4D4D-A942-951F0C88E200}" type="pres">
      <dgm:prSet presAssocID="{4DE01C6A-71D7-403C-A9E1-02517E7BF820}" presName="pictRect" presStyleLbl="revTx" presStyleIdx="4" presStyleCnt="6">
        <dgm:presLayoutVars>
          <dgm:chMax val="0"/>
          <dgm:bulletEnabled/>
        </dgm:presLayoutVars>
      </dgm:prSet>
      <dgm:spPr/>
    </dgm:pt>
    <dgm:pt modelId="{47B204A5-8D99-41B3-A74A-CF37FD7F5192}" type="pres">
      <dgm:prSet presAssocID="{4DE01C6A-71D7-403C-A9E1-02517E7BF820}" presName="textRect" presStyleLbl="revTx" presStyleIdx="5" presStyleCnt="6">
        <dgm:presLayoutVars>
          <dgm:bulletEnabled/>
        </dgm:presLayoutVars>
      </dgm:prSet>
      <dgm:spPr/>
    </dgm:pt>
  </dgm:ptLst>
  <dgm:cxnLst>
    <dgm:cxn modelId="{C4FE8D0E-A586-4244-A34B-3F0B3D196695}" type="presOf" srcId="{C4616238-CE67-4B82-BD8C-D8C13DA20EF4}" destId="{2E7C81D5-5CCD-48AD-9A0E-ED9B77594601}" srcOrd="0" destOrd="0" presId="urn:microsoft.com/office/officeart/2024/3/layout/hArchList1"/>
    <dgm:cxn modelId="{2DC11236-F3A5-456A-89C7-A772B41F2FCA}" srcId="{9695D4F8-3914-41C0-9A15-4362560099CD}" destId="{1BC0B1BC-F1E6-4BE2-B93C-CF0A598F7C03}" srcOrd="0" destOrd="0" parTransId="{CC24354F-E544-42DC-89AC-F0ECC75C9A00}" sibTransId="{296D3BF6-5810-4490-B631-BFC16A1A0FB5}"/>
    <dgm:cxn modelId="{639BBE37-AC14-4C8B-8210-79A24E03B7A9}" type="presOf" srcId="{64468BE8-263F-46FD-B6C7-4DC7BA6E999F}" destId="{AC913C8A-3775-4872-8553-D1095D435BCF}" srcOrd="0" destOrd="0" presId="urn:microsoft.com/office/officeart/2024/3/layout/hArchList1"/>
    <dgm:cxn modelId="{27E6B53F-28D3-4A4D-850A-F891058CC930}" type="presOf" srcId="{4DE01C6A-71D7-403C-A9E1-02517E7BF820}" destId="{F75C463E-E376-4D4D-A942-951F0C88E200}" srcOrd="0" destOrd="0" presId="urn:microsoft.com/office/officeart/2024/3/layout/hArchList1"/>
    <dgm:cxn modelId="{CAFE524E-9346-4C51-9CE5-6EEB62925F5D}" srcId="{75550421-F1A5-4F5A-9130-ECFDB44B0D4A}" destId="{4C6ACF04-5A18-4971-B0E2-BC54E89DAEE6}" srcOrd="0" destOrd="0" parTransId="{A977F73E-3293-4061-A95B-7525A7C4DE45}" sibTransId="{5252BBFC-E1BF-4023-8509-F367C251FCF6}"/>
    <dgm:cxn modelId="{4033D555-BEF8-468F-B7FF-AA06113B4381}" srcId="{4DE01C6A-71D7-403C-A9E1-02517E7BF820}" destId="{CF0E4738-22CF-4DF4-B746-A86D7A4EC628}" srcOrd="0" destOrd="0" parTransId="{17F72D87-FD20-4E4B-BF55-CCDB03F0C6BD}" sibTransId="{00956ABE-5D44-491F-89B7-A68876FC8084}"/>
    <dgm:cxn modelId="{C05E3D76-B653-491C-A5EB-E1036C53308F}" type="presOf" srcId="{CF0E4738-22CF-4DF4-B746-A86D7A4EC628}" destId="{47B204A5-8D99-41B3-A74A-CF37FD7F5192}" srcOrd="0" destOrd="0" presId="urn:microsoft.com/office/officeart/2024/3/layout/hArchList1"/>
    <dgm:cxn modelId="{10A29284-6EE7-4331-8C00-A29B88F3E515}" type="presOf" srcId="{4C6ACF04-5A18-4971-B0E2-BC54E89DAEE6}" destId="{40768DE8-7C5B-4596-9790-893E953DF0B1}" srcOrd="0" destOrd="0" presId="urn:microsoft.com/office/officeart/2024/3/layout/hArchList1"/>
    <dgm:cxn modelId="{A7B09BAC-E24A-48C5-A0CC-EC05345D4A50}" srcId="{44973C7A-A0B7-41E8-AB8B-BA1AC4068AE7}" destId="{9695D4F8-3914-41C0-9A15-4362560099CD}" srcOrd="0" destOrd="0" parTransId="{8A6A67D5-A832-452A-8678-DB91D9CCF37A}" sibTransId="{64468BE8-263F-46FD-B6C7-4DC7BA6E999F}"/>
    <dgm:cxn modelId="{823385B0-3F38-43AE-B6FF-87D4F8607974}" srcId="{44973C7A-A0B7-41E8-AB8B-BA1AC4068AE7}" destId="{75550421-F1A5-4F5A-9130-ECFDB44B0D4A}" srcOrd="1" destOrd="0" parTransId="{97392A98-306C-4C29-BDD4-34044C24B3C0}" sibTransId="{C4616238-CE67-4B82-BD8C-D8C13DA20EF4}"/>
    <dgm:cxn modelId="{24D969CF-4A7C-4D1F-AAAF-8DF2F4A88317}" type="presOf" srcId="{44973C7A-A0B7-41E8-AB8B-BA1AC4068AE7}" destId="{E1FE8BB3-6309-4866-AA80-3003B638E143}" srcOrd="0" destOrd="0" presId="urn:microsoft.com/office/officeart/2024/3/layout/hArchList1"/>
    <dgm:cxn modelId="{3CB3E2DB-C195-4D76-B9AA-AF3E0748926C}" type="presOf" srcId="{75550421-F1A5-4F5A-9130-ECFDB44B0D4A}" destId="{C8469442-0ED6-448A-BCE7-8FCEEFC049B6}" srcOrd="0" destOrd="0" presId="urn:microsoft.com/office/officeart/2024/3/layout/hArchList1"/>
    <dgm:cxn modelId="{7F5486E6-4489-4A4E-91AF-4A10F63AE399}" srcId="{44973C7A-A0B7-41E8-AB8B-BA1AC4068AE7}" destId="{4DE01C6A-71D7-403C-A9E1-02517E7BF820}" srcOrd="2" destOrd="0" parTransId="{995CC33D-027D-4F59-B9F7-3A004CA19720}" sibTransId="{D1274538-9A59-453E-91F8-EBF03DBC10EB}"/>
    <dgm:cxn modelId="{153D02FA-410C-470E-8DDE-239461698B18}" type="presOf" srcId="{1BC0B1BC-F1E6-4BE2-B93C-CF0A598F7C03}" destId="{20D30DAD-329D-4ABC-B923-A7169E9F3895}" srcOrd="0" destOrd="0" presId="urn:microsoft.com/office/officeart/2024/3/layout/hArchList1"/>
    <dgm:cxn modelId="{3EB77AFF-74F5-462F-9925-052F989A8CF8}" type="presOf" srcId="{9695D4F8-3914-41C0-9A15-4362560099CD}" destId="{CC348DD8-0FC8-47BB-A6E2-446D1D09FA2A}" srcOrd="0" destOrd="0" presId="urn:microsoft.com/office/officeart/2024/3/layout/hArchList1"/>
    <dgm:cxn modelId="{28708450-8737-45E0-B136-5E2564E22FF7}" type="presParOf" srcId="{E1FE8BB3-6309-4866-AA80-3003B638E143}" destId="{4524D5EE-51D3-4CAD-A459-AEFC483A65AA}" srcOrd="0" destOrd="0" presId="urn:microsoft.com/office/officeart/2024/3/layout/hArchList1"/>
    <dgm:cxn modelId="{AA605511-638A-4CBF-B185-975A00FF4FFB}" type="presParOf" srcId="{4524D5EE-51D3-4CAD-A459-AEFC483A65AA}" destId="{CC348DD8-0FC8-47BB-A6E2-446D1D09FA2A}" srcOrd="0" destOrd="0" presId="urn:microsoft.com/office/officeart/2024/3/layout/hArchList1"/>
    <dgm:cxn modelId="{7E464AE9-E8AE-4916-9A30-2B34D05641D8}" type="presParOf" srcId="{4524D5EE-51D3-4CAD-A459-AEFC483A65AA}" destId="{20D30DAD-329D-4ABC-B923-A7169E9F3895}" srcOrd="1" destOrd="0" presId="urn:microsoft.com/office/officeart/2024/3/layout/hArchList1"/>
    <dgm:cxn modelId="{DA8FCE37-1F32-41E8-832A-722431855352}" type="presParOf" srcId="{E1FE8BB3-6309-4866-AA80-3003B638E143}" destId="{AC913C8A-3775-4872-8553-D1095D435BCF}" srcOrd="1" destOrd="0" presId="urn:microsoft.com/office/officeart/2024/3/layout/hArchList1"/>
    <dgm:cxn modelId="{578C0F56-9C40-4F86-BE5B-2D7CD59BAD88}" type="presParOf" srcId="{E1FE8BB3-6309-4866-AA80-3003B638E143}" destId="{020276F5-C28B-4A63-8062-14E26099BB4A}" srcOrd="2" destOrd="0" presId="urn:microsoft.com/office/officeart/2024/3/layout/hArchList1"/>
    <dgm:cxn modelId="{38F28E51-BFDD-4379-B62B-5DFF2000F9CB}" type="presParOf" srcId="{020276F5-C28B-4A63-8062-14E26099BB4A}" destId="{C8469442-0ED6-448A-BCE7-8FCEEFC049B6}" srcOrd="0" destOrd="0" presId="urn:microsoft.com/office/officeart/2024/3/layout/hArchList1"/>
    <dgm:cxn modelId="{6A0CC0C4-0A1D-428F-B0B7-450D58494BFB}" type="presParOf" srcId="{020276F5-C28B-4A63-8062-14E26099BB4A}" destId="{40768DE8-7C5B-4596-9790-893E953DF0B1}" srcOrd="1" destOrd="0" presId="urn:microsoft.com/office/officeart/2024/3/layout/hArchList1"/>
    <dgm:cxn modelId="{766082D8-519C-4082-B2FA-0A357C3957FD}" type="presParOf" srcId="{E1FE8BB3-6309-4866-AA80-3003B638E143}" destId="{2E7C81D5-5CCD-48AD-9A0E-ED9B77594601}" srcOrd="3" destOrd="0" presId="urn:microsoft.com/office/officeart/2024/3/layout/hArchList1"/>
    <dgm:cxn modelId="{2BB19518-746B-44AD-9741-665FEB1E0A91}" type="presParOf" srcId="{E1FE8BB3-6309-4866-AA80-3003B638E143}" destId="{3527637D-2880-4C4E-9C3F-15802464B746}" srcOrd="4" destOrd="0" presId="urn:microsoft.com/office/officeart/2024/3/layout/hArchList1"/>
    <dgm:cxn modelId="{399AB83D-5F54-4FBC-B926-7058C20E9251}" type="presParOf" srcId="{3527637D-2880-4C4E-9C3F-15802464B746}" destId="{F75C463E-E376-4D4D-A942-951F0C88E200}" srcOrd="0" destOrd="0" presId="urn:microsoft.com/office/officeart/2024/3/layout/hArchList1"/>
    <dgm:cxn modelId="{1AE18FE3-9C14-4EB4-BCB8-8073B7B5DC7D}" type="presParOf" srcId="{3527637D-2880-4C4E-9C3F-15802464B746}" destId="{47B204A5-8D99-41B3-A74A-CF37FD7F519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A6AB8-CB55-497B-8006-A9A3DB854780}">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313" r="29935" b="-3"/>
          <a:stretch/>
        </a:blipFill>
        <a:ln>
          <a:noFill/>
        </a:ln>
        <a:effectLst/>
      </dsp:spPr>
      <dsp:style>
        <a:lnRef idx="0">
          <a:scrgbClr r="0" g="0" b="0"/>
        </a:lnRef>
        <a:fillRef idx="3">
          <a:scrgbClr r="0" g="0" b="0"/>
        </a:fillRef>
        <a:effectRef idx="2">
          <a:scrgbClr r="0" g="0" b="0"/>
        </a:effectRef>
        <a:fontRef idx="minor">
          <a:schemeClr val="lt1"/>
        </a:fontRef>
      </dsp:style>
    </dsp:sp>
    <dsp:sp modelId="{C66DEB12-E2B1-429E-8037-0228681F815E}">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Luxury Class Complaints</a:t>
          </a:r>
        </a:p>
      </dsp:txBody>
      <dsp:txXfrm>
        <a:off x="2141433" y="0"/>
        <a:ext cx="9782775" cy="428453"/>
      </dsp:txXfrm>
    </dsp:sp>
    <dsp:sp modelId="{211149ED-A892-4C45-B84E-44081816588F}">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Luxury class guests prioritized issues related to personalized service and attention to detail.</a:t>
          </a:r>
        </a:p>
      </dsp:txBody>
      <dsp:txXfrm>
        <a:off x="2141433" y="428453"/>
        <a:ext cx="9782775" cy="1532980"/>
      </dsp:txXfrm>
    </dsp:sp>
    <dsp:sp modelId="{C6B39D1F-BD71-4841-BDB2-B1F363FE3AAF}">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6096" r="7152" b="-3"/>
          <a:stretch/>
        </a:blipFill>
        <a:ln>
          <a:noFill/>
        </a:ln>
        <a:effectLst/>
      </dsp:spPr>
      <dsp:style>
        <a:lnRef idx="0">
          <a:scrgbClr r="0" g="0" b="0"/>
        </a:lnRef>
        <a:fillRef idx="3">
          <a:scrgbClr r="0" g="0" b="0"/>
        </a:fillRef>
        <a:effectRef idx="2">
          <a:scrgbClr r="0" g="0" b="0"/>
        </a:effectRef>
        <a:fontRef idx="minor">
          <a:schemeClr val="lt1"/>
        </a:fontRef>
      </dsp:style>
    </dsp:sp>
    <dsp:sp modelId="{13802ECD-827A-46E2-8B04-99A4543CB294}">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Budget Class Complaints</a:t>
          </a:r>
        </a:p>
      </dsp:txBody>
      <dsp:txXfrm>
        <a:off x="2141433" y="2118348"/>
        <a:ext cx="9782775" cy="428453"/>
      </dsp:txXfrm>
    </dsp:sp>
    <dsp:sp modelId="{A0BABD5D-9C9C-40B4-B7EA-019F2E2F97C4}">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Budget class passengers emphasized concerns about value for money and cleanliness standards.</a:t>
          </a:r>
        </a:p>
      </dsp:txBody>
      <dsp:txXfrm>
        <a:off x="2141433" y="2546802"/>
        <a:ext cx="9782775" cy="1532980"/>
      </dsp:txXfrm>
    </dsp:sp>
    <dsp:sp modelId="{46952BA2-26AA-49C2-9F86-D914F4716414}">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0623" r="12625" b="-3"/>
          <a:stretch/>
        </a:blipFill>
        <a:ln>
          <a:noFill/>
        </a:ln>
        <a:effectLst/>
      </dsp:spPr>
      <dsp:style>
        <a:lnRef idx="0">
          <a:scrgbClr r="0" g="0" b="0"/>
        </a:lnRef>
        <a:fillRef idx="3">
          <a:scrgbClr r="0" g="0" b="0"/>
        </a:fillRef>
        <a:effectRef idx="2">
          <a:scrgbClr r="0" g="0" b="0"/>
        </a:effectRef>
        <a:fontRef idx="minor">
          <a:schemeClr val="lt1"/>
        </a:fontRef>
      </dsp:style>
    </dsp:sp>
    <dsp:sp modelId="{7C032B84-ED0A-43CE-AF22-25A01CF35CE0}">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Targeted Improvements</a:t>
          </a:r>
        </a:p>
      </dsp:txBody>
      <dsp:txXfrm>
        <a:off x="2141433" y="4236697"/>
        <a:ext cx="9782775" cy="428453"/>
      </dsp:txXfrm>
    </dsp:sp>
    <dsp:sp modelId="{1D0CF2A2-76A7-456A-BD03-47C3E06CA9FD}">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Recognizing distinct complaint patterns enables tailored improvements and marketing strategies.</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48DD8-0FC8-47BB-A6E2-446D1D09FA2A}">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Analyzing Negative Feedback</a:t>
          </a:r>
        </a:p>
      </dsp:txBody>
      <dsp:txXfrm>
        <a:off x="0" y="0"/>
        <a:ext cx="2303145" cy="624349"/>
      </dsp:txXfrm>
    </dsp:sp>
    <dsp:sp modelId="{20D30DAD-329D-4ABC-B923-A7169E9F3895}">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Systematic analysis of negative guest feedback helps identify specific areas needing improvement on various ship classes.</a:t>
          </a:r>
        </a:p>
      </dsp:txBody>
      <dsp:txXfrm>
        <a:off x="0" y="624349"/>
        <a:ext cx="2303145" cy="1606786"/>
      </dsp:txXfrm>
    </dsp:sp>
    <dsp:sp modelId="{C8469442-0ED6-448A-BCE7-8FCEEFC049B6}">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Tailored Improvements</a:t>
          </a:r>
        </a:p>
      </dsp:txBody>
      <dsp:txXfrm>
        <a:off x="2533459" y="0"/>
        <a:ext cx="2303145" cy="624349"/>
      </dsp:txXfrm>
    </dsp:sp>
    <dsp:sp modelId="{40768DE8-7C5B-4596-9790-893E953DF0B1}">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Improvement strategies are customized for each ship class to directly address guest concerns effectively.</a:t>
          </a:r>
        </a:p>
      </dsp:txBody>
      <dsp:txXfrm>
        <a:off x="2533459" y="624349"/>
        <a:ext cx="2303145" cy="1606786"/>
      </dsp:txXfrm>
    </dsp:sp>
    <dsp:sp modelId="{F75C463E-E376-4D4D-A942-951F0C88E200}">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Guest Experience</a:t>
          </a:r>
        </a:p>
      </dsp:txBody>
      <dsp:txXfrm>
        <a:off x="5066919" y="0"/>
        <a:ext cx="2303145" cy="624349"/>
      </dsp:txXfrm>
    </dsp:sp>
    <dsp:sp modelId="{47B204A5-8D99-41B3-A74A-CF37FD7F5192}">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Data-driven enhancements increase guest satisfaction, loyalty, and overall cruise experience quality.</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59627-CFCF-4784-B890-428E27B46861}" type="datetimeFigureOut">
              <a:rPr lang="en-US" smtClean="0"/>
              <a:t>12/18/2025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C43A0-0514-4D6B-9137-4DF3E04F162B}" type="slidenum">
              <a:rPr lang="en-US" smtClean="0"/>
              <a:t>‹#›</a:t>
            </a:fld>
            <a:endParaRPr lang="en-US"/>
          </a:p>
        </p:txBody>
      </p:sp>
    </p:spTree>
    <p:extLst>
      <p:ext uri="{BB962C8B-B14F-4D97-AF65-F5344CB8AC3E}">
        <p14:creationId xmlns:p14="http://schemas.microsoft.com/office/powerpoint/2010/main" val="284855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main causes of guest dissatisfaction on cruises by analyzing negative feedback. We will examine the key questions guiding the analysis, the methodology used, and insights across different ship classes to better understand and address complaints.
</a:t>
            </a:r>
          </a:p>
        </p:txBody>
      </p:sp>
      <p:sp>
        <p:nvSpPr>
          <p:cNvPr id="4" name="Slide Number Placeholder 3"/>
          <p:cNvSpPr>
            <a:spLocks noGrp="1"/>
          </p:cNvSpPr>
          <p:nvPr>
            <p:ph type="sldNum" sz="quarter" idx="5"/>
          </p:nvPr>
        </p:nvSpPr>
        <p:spPr/>
        <p:txBody>
          <a:bodyPr/>
          <a:lstStyle/>
          <a:p>
            <a:fld id="{83587F4F-B9D4-40F5-9119-1F1B89C29694}" type="slidenum">
              <a:rPr lang="en-US" smtClean="0"/>
              <a:t>1</a:t>
            </a:fld>
            <a:endParaRPr lang="en-US"/>
          </a:p>
        </p:txBody>
      </p:sp>
    </p:spTree>
    <p:extLst>
      <p:ext uri="{BB962C8B-B14F-4D97-AF65-F5344CB8AC3E}">
        <p14:creationId xmlns:p14="http://schemas.microsoft.com/office/powerpoint/2010/main" val="403268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core purpose is to uncover what aspects of the cruise experience lead to negative guest feedback. Key questions include: What themes emerge from complaints? How do these themes vary by ship class? What actionable insights can be drawn to enhance guest satisfaction?
Image source: Microsoft 365 content library
</a:t>
            </a:r>
          </a:p>
        </p:txBody>
      </p:sp>
      <p:sp>
        <p:nvSpPr>
          <p:cNvPr id="4" name="Slide Number Placeholder 3"/>
          <p:cNvSpPr>
            <a:spLocks noGrp="1"/>
          </p:cNvSpPr>
          <p:nvPr>
            <p:ph type="sldNum" sz="quarter" idx="5"/>
          </p:nvPr>
        </p:nvSpPr>
        <p:spPr/>
        <p:txBody>
          <a:bodyPr/>
          <a:lstStyle/>
          <a:p>
            <a:fld id="{83587F4F-B9D4-40F5-9119-1F1B89C29694}" type="slidenum">
              <a:rPr lang="en-US" smtClean="0"/>
              <a:t>2</a:t>
            </a:fld>
            <a:endParaRPr lang="en-US"/>
          </a:p>
        </p:txBody>
      </p:sp>
    </p:spTree>
    <p:extLst>
      <p:ext uri="{BB962C8B-B14F-4D97-AF65-F5344CB8AC3E}">
        <p14:creationId xmlns:p14="http://schemas.microsoft.com/office/powerpoint/2010/main" val="193073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employed sentiment analysis techniques combined with thematic coding to extract and categorize complaints from guest feedback. This process enabled us to quantify negative sentiments and identify recurring themes systematically across the dataset.
Image source: Microsoft 365 content library
</a:t>
            </a:r>
          </a:p>
        </p:txBody>
      </p:sp>
      <p:sp>
        <p:nvSpPr>
          <p:cNvPr id="4" name="Slide Number Placeholder 3"/>
          <p:cNvSpPr>
            <a:spLocks noGrp="1"/>
          </p:cNvSpPr>
          <p:nvPr>
            <p:ph type="sldNum" sz="quarter" idx="5"/>
          </p:nvPr>
        </p:nvSpPr>
        <p:spPr/>
        <p:txBody>
          <a:bodyPr/>
          <a:lstStyle/>
          <a:p>
            <a:fld id="{83587F4F-B9D4-40F5-9119-1F1B89C29694}" type="slidenum">
              <a:rPr lang="en-US" smtClean="0"/>
              <a:t>3</a:t>
            </a:fld>
            <a:endParaRPr lang="en-US"/>
          </a:p>
        </p:txBody>
      </p:sp>
    </p:spTree>
    <p:extLst>
      <p:ext uri="{BB962C8B-B14F-4D97-AF65-F5344CB8AC3E}">
        <p14:creationId xmlns:p14="http://schemas.microsoft.com/office/powerpoint/2010/main" val="314140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Analysis revealed common dissatisfaction drivers such as service quality, food and dining, cabin conditions, and entertainment. However, the prominence of these themes varied depending on the ship class, reflecting different guest expectations and operational factors.
Image source: Microsoft 365 content library
</a:t>
            </a:r>
          </a:p>
        </p:txBody>
      </p:sp>
      <p:sp>
        <p:nvSpPr>
          <p:cNvPr id="4" name="Slide Number Placeholder 3"/>
          <p:cNvSpPr>
            <a:spLocks noGrp="1"/>
          </p:cNvSpPr>
          <p:nvPr>
            <p:ph type="sldNum" sz="quarter" idx="5"/>
          </p:nvPr>
        </p:nvSpPr>
        <p:spPr/>
        <p:txBody>
          <a:bodyPr/>
          <a:lstStyle/>
          <a:p>
            <a:fld id="{83587F4F-B9D4-40F5-9119-1F1B89C29694}" type="slidenum">
              <a:rPr lang="en-US" smtClean="0"/>
              <a:t>4</a:t>
            </a:fld>
            <a:endParaRPr lang="en-US"/>
          </a:p>
        </p:txBody>
      </p:sp>
    </p:spTree>
    <p:extLst>
      <p:ext uri="{BB962C8B-B14F-4D97-AF65-F5344CB8AC3E}">
        <p14:creationId xmlns:p14="http://schemas.microsoft.com/office/powerpoint/2010/main" val="216440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Each ship class exhibited unique complaint patterns. For example, luxury class guests focused more on personalized service issues, while budget class passengers highlighted value and cleanliness concerns. Understanding these nuances is essential for targeted improvements and marketing strategies.
Image source: Microsoft 365 content library
</a:t>
            </a:r>
          </a:p>
        </p:txBody>
      </p:sp>
      <p:sp>
        <p:nvSpPr>
          <p:cNvPr id="4" name="Slide Number Placeholder 3"/>
          <p:cNvSpPr>
            <a:spLocks noGrp="1"/>
          </p:cNvSpPr>
          <p:nvPr>
            <p:ph type="sldNum" sz="quarter" idx="5"/>
          </p:nvPr>
        </p:nvSpPr>
        <p:spPr/>
        <p:txBody>
          <a:bodyPr/>
          <a:lstStyle/>
          <a:p>
            <a:fld id="{83587F4F-B9D4-40F5-9119-1F1B89C29694}" type="slidenum">
              <a:rPr lang="en-US" smtClean="0"/>
              <a:t>5</a:t>
            </a:fld>
            <a:endParaRPr lang="en-US"/>
          </a:p>
        </p:txBody>
      </p:sp>
    </p:spTree>
    <p:extLst>
      <p:ext uri="{BB962C8B-B14F-4D97-AF65-F5344CB8AC3E}">
        <p14:creationId xmlns:p14="http://schemas.microsoft.com/office/powerpoint/2010/main" val="271192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Enhancing food and dining quality provides the greatest opportunity to increase guest satisfaction. Consistent service improvements will positively impact all ship classes, while cabin issues require targeted actions for specific ships. Recommended steps include improving dining and service processes now, prioritizing Epic &amp; Dawn cabin upgrades, and ensuring premium marketing aligns with onboard experiences.</a:t>
            </a:r>
          </a:p>
        </p:txBody>
      </p:sp>
      <p:sp>
        <p:nvSpPr>
          <p:cNvPr id="4" name="Slide Number Placeholder 3"/>
          <p:cNvSpPr>
            <a:spLocks noGrp="1"/>
          </p:cNvSpPr>
          <p:nvPr>
            <p:ph type="sldNum" sz="quarter" idx="5"/>
          </p:nvPr>
        </p:nvSpPr>
        <p:spPr/>
        <p:txBody>
          <a:bodyPr/>
          <a:lstStyle/>
          <a:p>
            <a:fld id="{BA5C43A0-0514-4D6B-9137-4DF3E04F162B}" type="slidenum">
              <a:rPr lang="en-US" smtClean="0"/>
              <a:t>6</a:t>
            </a:fld>
            <a:endParaRPr lang="en-US"/>
          </a:p>
        </p:txBody>
      </p:sp>
    </p:spTree>
    <p:extLst>
      <p:ext uri="{BB962C8B-B14F-4D97-AF65-F5344CB8AC3E}">
        <p14:creationId xmlns:p14="http://schemas.microsoft.com/office/powerpoint/2010/main" val="325903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systematically analyzing negative guest feedback, cruise operators can pinpoint key areas for improvement tailored to each ship class. This data-driven approach supports enhancing guest satisfaction, loyalty, and overall cruise experience.</a:t>
            </a:r>
          </a:p>
        </p:txBody>
      </p:sp>
      <p:sp>
        <p:nvSpPr>
          <p:cNvPr id="4" name="Slide Number Placeholder 3"/>
          <p:cNvSpPr>
            <a:spLocks noGrp="1"/>
          </p:cNvSpPr>
          <p:nvPr>
            <p:ph type="sldNum" sz="quarter" idx="5"/>
          </p:nvPr>
        </p:nvSpPr>
        <p:spPr/>
        <p:txBody>
          <a:bodyPr/>
          <a:lstStyle/>
          <a:p>
            <a:fld id="{83587F4F-B9D4-40F5-9119-1F1B89C29694}" type="slidenum">
              <a:rPr lang="en-US" smtClean="0"/>
              <a:t>7</a:t>
            </a:fld>
            <a:endParaRPr lang="en-US"/>
          </a:p>
        </p:txBody>
      </p:sp>
    </p:spTree>
    <p:extLst>
      <p:ext uri="{BB962C8B-B14F-4D97-AF65-F5344CB8AC3E}">
        <p14:creationId xmlns:p14="http://schemas.microsoft.com/office/powerpoint/2010/main" val="3219568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558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998378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12/18/2025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603817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27438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9324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44602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52260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04090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068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8983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289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562100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3370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12/18/2025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93675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4991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12/18/2025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4618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9611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8704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45370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12/18/2025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9704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38298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755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408631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7399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68014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39999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12/18/2025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59735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9433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39304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7418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922846"/>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41966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12/18/2025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4530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85997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12/18/2025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563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6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12/18/2025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9923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11466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615693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12/18/2025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5367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12/18/2025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0415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12/18/2025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92921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12/18/2025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7296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12/18/2025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210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639482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12/18/2025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0279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306028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12/18/2025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144562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249258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12/18/2025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99806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24389338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12/18/2025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48385743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12/18/2025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70521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772E8-BFFF-F669-0F94-BC8FFAB41CEE}"/>
              </a:ext>
            </a:extLst>
          </p:cNvPr>
          <p:cNvSpPr>
            <a:spLocks noGrp="1"/>
          </p:cNvSpPr>
          <p:nvPr>
            <p:ph type="ctrTitle"/>
          </p:nvPr>
        </p:nvSpPr>
        <p:spPr>
          <a:xfrm>
            <a:off x="429768" y="438912"/>
            <a:ext cx="9317736" cy="4453128"/>
          </a:xfrm>
        </p:spPr>
        <p:txBody>
          <a:bodyPr anchor="t">
            <a:normAutofit/>
          </a:bodyPr>
          <a:lstStyle/>
          <a:p>
            <a:r>
              <a:rPr lang="en-US" sz="6700"/>
              <a:t>Uncovering Guest Dissatisfaction: Theme Analysis of Negative Cruise Feedback</a:t>
            </a:r>
          </a:p>
        </p:txBody>
      </p:sp>
      <p:sp>
        <p:nvSpPr>
          <p:cNvPr id="3" name="Subtitle 2">
            <a:extLst>
              <a:ext uri="{FF2B5EF4-FFF2-40B4-BE49-F238E27FC236}">
                <a16:creationId xmlns:a16="http://schemas.microsoft.com/office/drawing/2014/main" id="{DF2288B6-8182-AA65-F400-5A7C92FBFAC7}"/>
              </a:ext>
            </a:extLst>
          </p:cNvPr>
          <p:cNvSpPr>
            <a:spLocks noGrp="1"/>
          </p:cNvSpPr>
          <p:nvPr>
            <p:ph type="subTitle" idx="1"/>
          </p:nvPr>
        </p:nvSpPr>
        <p:spPr>
          <a:xfrm>
            <a:off x="429768" y="4965192"/>
            <a:ext cx="5431536" cy="1289304"/>
          </a:xfrm>
        </p:spPr>
        <p:txBody>
          <a:bodyPr anchor="b">
            <a:normAutofit/>
          </a:bodyPr>
          <a:lstStyle/>
          <a:p>
            <a:r>
              <a:rPr lang="en-US"/>
              <a:t>Examining causes and insights from cruise passenger complaints</a:t>
            </a:r>
          </a:p>
        </p:txBody>
      </p:sp>
    </p:spTree>
    <p:extLst>
      <p:ext uri="{BB962C8B-B14F-4D97-AF65-F5344CB8AC3E}">
        <p14:creationId xmlns:p14="http://schemas.microsoft.com/office/powerpoint/2010/main" val="2858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1E38-59DD-445E-8EE3-85291CDF68CD}"/>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Key Purpose and Questions of Complaint Analysis</a:t>
            </a:r>
          </a:p>
        </p:txBody>
      </p:sp>
      <p:sp>
        <p:nvSpPr>
          <p:cNvPr id="5" name="TextBox 4">
            <a:extLst>
              <a:ext uri="{FF2B5EF4-FFF2-40B4-BE49-F238E27FC236}">
                <a16:creationId xmlns:a16="http://schemas.microsoft.com/office/drawing/2014/main" id="{B12A61AB-53DF-4713-ABD9-3F1D9CA0B3A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Purpose of Complaint Analysis</a:t>
            </a:r>
          </a:p>
          <a:p>
            <a:pPr marL="0" lvl="1" indent="0">
              <a:spcBef>
                <a:spcPts val="1000"/>
              </a:spcBef>
              <a:spcAft>
                <a:spcPts val="600"/>
              </a:spcAft>
              <a:buFont typeface="Arial" panose="020B0604020202020204" pitchFamily="34" charset="0"/>
              <a:buNone/>
            </a:pPr>
            <a:r>
              <a:rPr lang="en-US" sz="1400"/>
              <a:t>The main goal is to identify cruise experience factors causing negative guest feedback for improvement.</a:t>
            </a:r>
          </a:p>
          <a:p>
            <a:pPr marL="0" indent="0">
              <a:spcBef>
                <a:spcPts val="2500"/>
              </a:spcBef>
              <a:spcAft>
                <a:spcPts val="600"/>
              </a:spcAft>
              <a:buFont typeface="Arial" panose="020B0604020202020204" pitchFamily="34" charset="0"/>
              <a:buNone/>
            </a:pPr>
            <a:r>
              <a:rPr lang="en-US" sz="1400" b="1"/>
              <a:t>Identifying Complaint Themes</a:t>
            </a:r>
          </a:p>
          <a:p>
            <a:pPr marL="0" lvl="1" indent="0">
              <a:spcBef>
                <a:spcPts val="1000"/>
              </a:spcBef>
              <a:spcAft>
                <a:spcPts val="600"/>
              </a:spcAft>
              <a:buFont typeface="Arial" panose="020B0604020202020204" pitchFamily="34" charset="0"/>
              <a:buNone/>
            </a:pPr>
            <a:r>
              <a:rPr lang="en-US" sz="1400"/>
              <a:t>Analyzing complaints to uncover recurring themes that highlight guest concerns and dissatisfaction.</a:t>
            </a:r>
          </a:p>
          <a:p>
            <a:pPr marL="0" indent="0">
              <a:spcBef>
                <a:spcPts val="2500"/>
              </a:spcBef>
              <a:spcAft>
                <a:spcPts val="600"/>
              </a:spcAft>
              <a:buFont typeface="Arial" panose="020B0604020202020204" pitchFamily="34" charset="0"/>
              <a:buNone/>
            </a:pPr>
            <a:r>
              <a:rPr lang="en-US" sz="1400" b="1"/>
              <a:t>Variation by Ship Class</a:t>
            </a:r>
          </a:p>
          <a:p>
            <a:pPr marL="0" lvl="1" indent="0">
              <a:spcBef>
                <a:spcPts val="1000"/>
              </a:spcBef>
              <a:spcAft>
                <a:spcPts val="600"/>
              </a:spcAft>
              <a:buFont typeface="Arial" panose="020B0604020202020204" pitchFamily="34" charset="0"/>
              <a:buNone/>
            </a:pPr>
            <a:r>
              <a:rPr lang="en-US" sz="1400"/>
              <a:t>Examining how complaint themes differ depending on cruise ship class to tailor improvements effectively.</a:t>
            </a:r>
          </a:p>
          <a:p>
            <a:pPr marL="0" indent="0">
              <a:spcBef>
                <a:spcPts val="2500"/>
              </a:spcBef>
              <a:spcAft>
                <a:spcPts val="600"/>
              </a:spcAft>
              <a:buFont typeface="Arial" panose="020B0604020202020204" pitchFamily="34" charset="0"/>
              <a:buNone/>
            </a:pPr>
            <a:r>
              <a:rPr lang="en-US" sz="1400" b="1"/>
              <a:t>Actionable Insights</a:t>
            </a:r>
          </a:p>
          <a:p>
            <a:pPr marL="0" lvl="1" indent="0">
              <a:spcBef>
                <a:spcPts val="1000"/>
              </a:spcBef>
              <a:spcAft>
                <a:spcPts val="600"/>
              </a:spcAft>
              <a:buFont typeface="Arial" panose="020B0604020202020204" pitchFamily="34" charset="0"/>
              <a:buNone/>
            </a:pPr>
            <a:r>
              <a:rPr lang="en-US" sz="1400"/>
              <a:t>Deriving practical recommendations from complaints to enhance guest satisfaction and experience.</a:t>
            </a:r>
          </a:p>
        </p:txBody>
      </p:sp>
      <p:pic>
        <p:nvPicPr>
          <p:cNvPr id="4" name="Content Placeholder 3" descr="Oil industry ship.">
            <a:extLst>
              <a:ext uri="{FF2B5EF4-FFF2-40B4-BE49-F238E27FC236}">
                <a16:creationId xmlns:a16="http://schemas.microsoft.com/office/drawing/2014/main" id="{0B1E68EC-5611-48DD-B1F9-6A23252996D5}"/>
              </a:ext>
            </a:extLst>
          </p:cNvPr>
          <p:cNvPicPr>
            <a:picLocks noGrp="1" noChangeAspect="1"/>
          </p:cNvPicPr>
          <p:nvPr>
            <p:ph type="pic" sz="quarter" idx="13"/>
          </p:nvPr>
        </p:nvPicPr>
        <p:blipFill>
          <a:blip r:embed="rId3"/>
          <a:srcRect l="35431" r="4561" b="1"/>
          <a:stretch>
            <a:fillRect/>
          </a:stretch>
        </p:blipFill>
        <p:spPr>
          <a:xfrm>
            <a:off x="8046768" y="344424"/>
            <a:ext cx="3808553" cy="6172200"/>
          </a:xfrm>
        </p:spPr>
      </p:pic>
    </p:spTree>
    <p:extLst>
      <p:ext uri="{BB962C8B-B14F-4D97-AF65-F5344CB8AC3E}">
        <p14:creationId xmlns:p14="http://schemas.microsoft.com/office/powerpoint/2010/main" val="3735620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582B-9E75-9ABC-C35B-8BAB8F55575E}"/>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Methodology: Sentiment and Theme Extraction Process</a:t>
            </a:r>
          </a:p>
        </p:txBody>
      </p:sp>
      <p:sp>
        <p:nvSpPr>
          <p:cNvPr id="5" name="TextBox 4">
            <a:extLst>
              <a:ext uri="{FF2B5EF4-FFF2-40B4-BE49-F238E27FC236}">
                <a16:creationId xmlns:a16="http://schemas.microsoft.com/office/drawing/2014/main" id="{4FFFF1C4-70CE-4154-A216-916C3479BD5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Sentiment Analysis Techniques</a:t>
            </a:r>
          </a:p>
          <a:p>
            <a:pPr marL="0" lvl="1" indent="0">
              <a:spcBef>
                <a:spcPts val="1000"/>
              </a:spcBef>
              <a:spcAft>
                <a:spcPts val="600"/>
              </a:spcAft>
              <a:buFont typeface="Arial" panose="020B0604020202020204" pitchFamily="34" charset="0"/>
              <a:buNone/>
            </a:pPr>
            <a:r>
              <a:rPr lang="en-US" sz="1400"/>
              <a:t>Sentiment analysis was used to quantify negative sentiments in guest feedback, assisting in understanding customer emotions.</a:t>
            </a:r>
          </a:p>
          <a:p>
            <a:pPr marL="0" indent="0">
              <a:spcBef>
                <a:spcPts val="2500"/>
              </a:spcBef>
              <a:spcAft>
                <a:spcPts val="600"/>
              </a:spcAft>
              <a:buFont typeface="Arial" panose="020B0604020202020204" pitchFamily="34" charset="0"/>
              <a:buNone/>
            </a:pPr>
            <a:r>
              <a:rPr lang="en-US" sz="1400" b="1"/>
              <a:t>Thematic Coding Approach</a:t>
            </a:r>
          </a:p>
          <a:p>
            <a:pPr marL="0" lvl="1" indent="0">
              <a:spcBef>
                <a:spcPts val="1000"/>
              </a:spcBef>
              <a:spcAft>
                <a:spcPts val="600"/>
              </a:spcAft>
              <a:buFont typeface="Arial" panose="020B0604020202020204" pitchFamily="34" charset="0"/>
              <a:buNone/>
            </a:pPr>
            <a:r>
              <a:rPr lang="en-US" sz="1400"/>
              <a:t>Thematic coding helped systematically identify recurring complaint themes across the dataset.</a:t>
            </a:r>
          </a:p>
        </p:txBody>
      </p:sp>
      <p:pic>
        <p:nvPicPr>
          <p:cNvPr id="4" name="Content Placeholder 3"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3A1310A7-A021-4F48-8E51-A69A169C3DF1}"/>
              </a:ext>
            </a:extLst>
          </p:cNvPr>
          <p:cNvPicPr>
            <a:picLocks noGrp="1" noChangeAspect="1"/>
          </p:cNvPicPr>
          <p:nvPr>
            <p:ph type="pic" sz="quarter" idx="13"/>
          </p:nvPr>
        </p:nvPicPr>
        <p:blipFill>
          <a:blip r:embed="rId3"/>
          <a:srcRect l="21303" r="26467" b="1"/>
          <a:stretch>
            <a:fillRect/>
          </a:stretch>
        </p:blipFill>
        <p:spPr>
          <a:xfrm>
            <a:off x="5737594" y="342900"/>
            <a:ext cx="6111507" cy="6172338"/>
          </a:xfrm>
        </p:spPr>
      </p:pic>
    </p:spTree>
    <p:extLst>
      <p:ext uri="{BB962C8B-B14F-4D97-AF65-F5344CB8AC3E}">
        <p14:creationId xmlns:p14="http://schemas.microsoft.com/office/powerpoint/2010/main" val="225047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2F2D-2904-8AB7-6D15-AD2E726DD9FD}"/>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Major Complaint Drivers Across Ship Classes</a:t>
            </a:r>
          </a:p>
        </p:txBody>
      </p:sp>
      <p:pic>
        <p:nvPicPr>
          <p:cNvPr id="4" name="Content Placeholder 3" descr="Group of people waiting for a flight at the airport lounge. Focus on smiling couple, afro american woman pointing at window.">
            <a:extLst>
              <a:ext uri="{FF2B5EF4-FFF2-40B4-BE49-F238E27FC236}">
                <a16:creationId xmlns:a16="http://schemas.microsoft.com/office/drawing/2014/main" id="{1A5D4059-0E96-42E7-B2FF-082F110D607D}"/>
              </a:ext>
            </a:extLst>
          </p:cNvPr>
          <p:cNvPicPr>
            <a:picLocks noGrp="1" noChangeAspect="1"/>
          </p:cNvPicPr>
          <p:nvPr>
            <p:ph type="pic" sz="quarter" idx="13"/>
          </p:nvPr>
        </p:nvPicPr>
        <p:blipFill>
          <a:blip r:embed="rId3"/>
          <a:srcRect l="21084" r="3" b="3"/>
          <a:stretch>
            <a:fillRect/>
          </a:stretch>
        </p:blipFill>
        <p:spPr>
          <a:xfrm>
            <a:off x="510075" y="2293496"/>
            <a:ext cx="4775158" cy="4039043"/>
          </a:xfrm>
        </p:spPr>
      </p:pic>
      <p:sp>
        <p:nvSpPr>
          <p:cNvPr id="5" name="TextBox 4">
            <a:extLst>
              <a:ext uri="{FF2B5EF4-FFF2-40B4-BE49-F238E27FC236}">
                <a16:creationId xmlns:a16="http://schemas.microsoft.com/office/drawing/2014/main" id="{CBF4364D-6397-4586-8C01-F501B102776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Service Quality Issues</a:t>
            </a:r>
          </a:p>
          <a:p>
            <a:pPr marL="0" lvl="1" indent="0">
              <a:spcBef>
                <a:spcPts val="1000"/>
              </a:spcBef>
              <a:spcAft>
                <a:spcPts val="600"/>
              </a:spcAft>
              <a:buFont typeface="Arial" panose="020B0604020202020204" pitchFamily="34" charset="0"/>
              <a:buNone/>
            </a:pPr>
            <a:r>
              <a:rPr lang="en-US" sz="1400"/>
              <a:t>Service quality is a major complaint driver, impacting guest satisfaction across all ship classes.</a:t>
            </a:r>
          </a:p>
          <a:p>
            <a:pPr marL="0" indent="0">
              <a:spcBef>
                <a:spcPts val="2500"/>
              </a:spcBef>
              <a:spcAft>
                <a:spcPts val="600"/>
              </a:spcAft>
              <a:buFont typeface="Arial" panose="020B0604020202020204" pitchFamily="34" charset="0"/>
              <a:buNone/>
            </a:pPr>
            <a:r>
              <a:rPr lang="en-US" sz="1400" b="1"/>
              <a:t>Food and Dining Concerns</a:t>
            </a:r>
          </a:p>
          <a:p>
            <a:pPr marL="0" lvl="1" indent="0">
              <a:spcBef>
                <a:spcPts val="1000"/>
              </a:spcBef>
              <a:spcAft>
                <a:spcPts val="600"/>
              </a:spcAft>
              <a:buFont typeface="Arial" panose="020B0604020202020204" pitchFamily="34" charset="0"/>
              <a:buNone/>
            </a:pPr>
            <a:r>
              <a:rPr lang="en-US" sz="1400"/>
              <a:t>Food and dining experience varies in importance but remains a key dissatisfaction factor for many passengers.</a:t>
            </a:r>
          </a:p>
          <a:p>
            <a:pPr marL="0" indent="0">
              <a:spcBef>
                <a:spcPts val="2500"/>
              </a:spcBef>
              <a:spcAft>
                <a:spcPts val="600"/>
              </a:spcAft>
              <a:buFont typeface="Arial" panose="020B0604020202020204" pitchFamily="34" charset="0"/>
              <a:buNone/>
            </a:pPr>
            <a:r>
              <a:rPr lang="en-US" sz="1400" b="1"/>
              <a:t>Cabin Condition Complaints</a:t>
            </a:r>
          </a:p>
          <a:p>
            <a:pPr marL="0" lvl="1" indent="0">
              <a:spcBef>
                <a:spcPts val="1000"/>
              </a:spcBef>
              <a:spcAft>
                <a:spcPts val="600"/>
              </a:spcAft>
              <a:buFont typeface="Arial" panose="020B0604020202020204" pitchFamily="34" charset="0"/>
              <a:buNone/>
            </a:pPr>
            <a:r>
              <a:rPr lang="en-US" sz="1400"/>
              <a:t>Cabin conditions influence guest comfort and are common sources of complaints on different ship classes.</a:t>
            </a:r>
          </a:p>
          <a:p>
            <a:pPr marL="0" indent="0">
              <a:spcBef>
                <a:spcPts val="2500"/>
              </a:spcBef>
              <a:spcAft>
                <a:spcPts val="600"/>
              </a:spcAft>
              <a:buFont typeface="Arial" panose="020B0604020202020204" pitchFamily="34" charset="0"/>
              <a:buNone/>
            </a:pPr>
            <a:r>
              <a:rPr lang="en-US" sz="1400" b="1"/>
              <a:t>Entertainment Expectations</a:t>
            </a:r>
          </a:p>
          <a:p>
            <a:pPr marL="0" lvl="1" indent="0">
              <a:spcBef>
                <a:spcPts val="1000"/>
              </a:spcBef>
              <a:spcAft>
                <a:spcPts val="600"/>
              </a:spcAft>
              <a:buFont typeface="Arial" panose="020B0604020202020204" pitchFamily="34" charset="0"/>
              <a:buNone/>
            </a:pPr>
            <a:r>
              <a:rPr lang="en-US" sz="1400"/>
              <a:t>Entertainment quality and variety affect guest satisfaction and vary according to ship class expectations.</a:t>
            </a:r>
          </a:p>
        </p:txBody>
      </p:sp>
    </p:spTree>
    <p:extLst>
      <p:ext uri="{BB962C8B-B14F-4D97-AF65-F5344CB8AC3E}">
        <p14:creationId xmlns:p14="http://schemas.microsoft.com/office/powerpoint/2010/main" val="105992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FCC7-E25C-748D-40B4-EFB88BF140E9}"/>
              </a:ext>
            </a:extLst>
          </p:cNvPr>
          <p:cNvSpPr>
            <a:spLocks noGrp="1"/>
          </p:cNvSpPr>
          <p:nvPr>
            <p:ph type="title"/>
          </p:nvPr>
        </p:nvSpPr>
        <p:spPr/>
        <p:txBody>
          <a:bodyPr>
            <a:normAutofit/>
          </a:bodyPr>
          <a:lstStyle/>
          <a:p>
            <a:r>
              <a:rPr lang="en-US" sz="4200"/>
              <a:t>Class-Specific Insights and Implications</a:t>
            </a:r>
          </a:p>
        </p:txBody>
      </p:sp>
      <p:graphicFrame>
        <p:nvGraphicFramePr>
          <p:cNvPr id="4" name="Content Placeholder 4">
            <a:extLst>
              <a:ext uri="{FF2B5EF4-FFF2-40B4-BE49-F238E27FC236}">
                <a16:creationId xmlns:a16="http://schemas.microsoft.com/office/drawing/2014/main" id="{4C598EE8-2EC1-4DBA-B49A-03820670D5C9}"/>
              </a:ext>
            </a:extLst>
          </p:cNvPr>
          <p:cNvGraphicFramePr>
            <a:graphicFrameLocks noGrp="1"/>
          </p:cNvGraphicFramePr>
          <p:nvPr>
            <p:ph idx="1"/>
            <p:extLst>
              <p:ext uri="{D42A27DB-BD31-4B8C-83A1-F6EECF244321}">
                <p14:modId xmlns:p14="http://schemas.microsoft.com/office/powerpoint/2010/main" val="347202083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7427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770E-5F09-FE41-D000-5D8E038F2FEE}"/>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Driving Satisfaction at NCL</a:t>
            </a:r>
          </a:p>
        </p:txBody>
      </p:sp>
      <p:pic>
        <p:nvPicPr>
          <p:cNvPr id="4" name="Content Placeholder 3" descr="Mother and son having a meal at a steak restaurant">
            <a:extLst>
              <a:ext uri="{FF2B5EF4-FFF2-40B4-BE49-F238E27FC236}">
                <a16:creationId xmlns:a16="http://schemas.microsoft.com/office/drawing/2014/main" id="{FD618E5D-45FE-4785-864C-E69D33CDE98F}"/>
              </a:ext>
            </a:extLst>
          </p:cNvPr>
          <p:cNvPicPr>
            <a:picLocks noGrp="1" noChangeAspect="1"/>
          </p:cNvPicPr>
          <p:nvPr>
            <p:ph type="pic" sz="quarter" idx="13"/>
          </p:nvPr>
        </p:nvPicPr>
        <p:blipFill>
          <a:blip r:embed="rId3"/>
          <a:srcRect l="10830" r="10549" b="-2"/>
          <a:stretch>
            <a:fillRect/>
          </a:stretch>
        </p:blipFill>
        <p:spPr>
          <a:xfrm>
            <a:off x="510075" y="2293496"/>
            <a:ext cx="4775158" cy="4039043"/>
          </a:xfrm>
        </p:spPr>
      </p:pic>
      <p:sp>
        <p:nvSpPr>
          <p:cNvPr id="5" name="TextBox 4">
            <a:extLst>
              <a:ext uri="{FF2B5EF4-FFF2-40B4-BE49-F238E27FC236}">
                <a16:creationId xmlns:a16="http://schemas.microsoft.com/office/drawing/2014/main" id="{5AF77D1B-FB04-462F-9592-8435528BD8B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Enhance Food and Dining</a:t>
            </a:r>
          </a:p>
          <a:p>
            <a:pPr marL="0" lvl="1" indent="0">
              <a:spcBef>
                <a:spcPts val="1000"/>
              </a:spcBef>
              <a:spcAft>
                <a:spcPts val="600"/>
              </a:spcAft>
              <a:buFont typeface="Arial" panose="020B0604020202020204" pitchFamily="34" charset="0"/>
              <a:buNone/>
            </a:pPr>
            <a:r>
              <a:rPr lang="en-US" sz="1400"/>
              <a:t>Improving food and dining quality is the most impactful way to boost guest satisfaction across the fleet.</a:t>
            </a:r>
          </a:p>
          <a:p>
            <a:pPr marL="0" indent="0">
              <a:spcBef>
                <a:spcPts val="2500"/>
              </a:spcBef>
              <a:spcAft>
                <a:spcPts val="600"/>
              </a:spcAft>
              <a:buFont typeface="Arial" panose="020B0604020202020204" pitchFamily="34" charset="0"/>
              <a:buNone/>
            </a:pPr>
            <a:r>
              <a:rPr lang="en-US" sz="1400" b="1"/>
              <a:t>Consistent Service Improvements</a:t>
            </a:r>
          </a:p>
          <a:p>
            <a:pPr marL="0" lvl="1" indent="0">
              <a:spcBef>
                <a:spcPts val="1000"/>
              </a:spcBef>
              <a:spcAft>
                <a:spcPts val="600"/>
              </a:spcAft>
              <a:buFont typeface="Arial" panose="020B0604020202020204" pitchFamily="34" charset="0"/>
              <a:buNone/>
            </a:pPr>
            <a:r>
              <a:rPr lang="en-US" sz="1400"/>
              <a:t>Delivering consistently excellent service on all ships ensures a positive experience for every guest.</a:t>
            </a:r>
          </a:p>
          <a:p>
            <a:pPr marL="0" indent="0">
              <a:spcBef>
                <a:spcPts val="2500"/>
              </a:spcBef>
              <a:spcAft>
                <a:spcPts val="600"/>
              </a:spcAft>
              <a:buFont typeface="Arial" panose="020B0604020202020204" pitchFamily="34" charset="0"/>
              <a:buNone/>
            </a:pPr>
            <a:r>
              <a:rPr lang="en-US" sz="1400" b="1"/>
              <a:t>Targeted Cabin Upgrades</a:t>
            </a:r>
          </a:p>
          <a:p>
            <a:pPr marL="0" lvl="1" indent="0">
              <a:spcBef>
                <a:spcPts val="1000"/>
              </a:spcBef>
              <a:spcAft>
                <a:spcPts val="600"/>
              </a:spcAft>
              <a:buFont typeface="Arial" panose="020B0604020202020204" pitchFamily="34" charset="0"/>
              <a:buNone/>
            </a:pPr>
            <a:r>
              <a:rPr lang="en-US" sz="1400"/>
              <a:t>Addressing specific cabin issues, especially on the Epic and Dawn, will resolve major comfort concerns.</a:t>
            </a:r>
          </a:p>
          <a:p>
            <a:pPr marL="0" indent="0">
              <a:spcBef>
                <a:spcPts val="2500"/>
              </a:spcBef>
              <a:spcAft>
                <a:spcPts val="600"/>
              </a:spcAft>
              <a:buFont typeface="Arial" panose="020B0604020202020204" pitchFamily="34" charset="0"/>
              <a:buNone/>
            </a:pPr>
            <a:r>
              <a:rPr lang="en-US" sz="1400" b="1"/>
              <a:t>Align Marketing and Experience</a:t>
            </a:r>
          </a:p>
          <a:p>
            <a:pPr marL="0" lvl="1" indent="0">
              <a:spcBef>
                <a:spcPts val="1000"/>
              </a:spcBef>
              <a:spcAft>
                <a:spcPts val="600"/>
              </a:spcAft>
              <a:buFont typeface="Arial" panose="020B0604020202020204" pitchFamily="34" charset="0"/>
              <a:buNone/>
            </a:pPr>
            <a:r>
              <a:rPr lang="en-US" sz="1400"/>
              <a:t>Ensuring premium marketing matches the actual onboard experience builds guest trust and loyalty.</a:t>
            </a:r>
          </a:p>
        </p:txBody>
      </p:sp>
    </p:spTree>
    <p:extLst>
      <p:ext uri="{BB962C8B-B14F-4D97-AF65-F5344CB8AC3E}">
        <p14:creationId xmlns:p14="http://schemas.microsoft.com/office/powerpoint/2010/main" val="366966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786E-2DFC-5A15-07CD-568BC460F1F2}"/>
              </a:ext>
            </a:extLst>
          </p:cNvPr>
          <p:cNvSpPr>
            <a:spLocks noGrp="1"/>
          </p:cNvSpPr>
          <p:nvPr>
            <p:ph type="title"/>
          </p:nvPr>
        </p:nvSpPr>
        <p:spPr>
          <a:xfrm>
            <a:off x="429768" y="1627318"/>
            <a:ext cx="7370064" cy="1842020"/>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EEADD1B1-A9CD-F6D0-92F4-DFEC1F72FC25}"/>
              </a:ext>
            </a:extLst>
          </p:cNvPr>
          <p:cNvGraphicFramePr>
            <a:graphicFrameLocks noGrp="1"/>
          </p:cNvGraphicFramePr>
          <p:nvPr>
            <p:ph sz="quarter" idx="14"/>
            <p:extLst>
              <p:ext uri="{D42A27DB-BD31-4B8C-83A1-F6EECF244321}">
                <p14:modId xmlns:p14="http://schemas.microsoft.com/office/powerpoint/2010/main" val="194862516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6679957"/>
      </p:ext>
    </p:extLst>
  </p:cSld>
  <p:clrMapOvr>
    <a:masterClrMapping/>
  </p:clrMapOvr>
  <p:transition>
    <p:fade/>
  </p:transition>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932</TotalTime>
  <Words>798</Words>
  <Application>Microsoft Office PowerPoint</Application>
  <PresentationFormat>Widescreen</PresentationFormat>
  <Paragraphs>62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Neue Haas Grotesk Text Pro</vt:lpstr>
      <vt:lpstr>DuneVTI</vt:lpstr>
      <vt:lpstr>Uncovering Guest Dissatisfaction: Theme Analysis of Negative Cruise Feedback</vt:lpstr>
      <vt:lpstr>Key Purpose and Questions of Complaint Analysis</vt:lpstr>
      <vt:lpstr>Methodology: Sentiment and Theme Extraction Process</vt:lpstr>
      <vt:lpstr>Major Complaint Drivers Across Ship Classes</vt:lpstr>
      <vt:lpstr>Class-Specific Insights and Implications</vt:lpstr>
      <vt:lpstr>Driving Satisfaction at NCL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ddsampada@gmail.com</dc:creator>
  <cp:lastModifiedBy>ddsampada@gmail.com</cp:lastModifiedBy>
  <cp:revision>2</cp:revision>
  <dcterms:created xsi:type="dcterms:W3CDTF">2025-12-19T03:41:27Z</dcterms:created>
  <dcterms:modified xsi:type="dcterms:W3CDTF">2025-12-19T19:14:37Z</dcterms:modified>
</cp:coreProperties>
</file>